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Montserrat Ultra-Bold" charset="1" panose="00000900000000000000"/>
      <p:regular r:id="rId28"/>
    </p:embeddedFont>
    <p:embeddedFont>
      <p:font typeface="Montserrat Classic" charset="1" panose="00000500000000000000"/>
      <p:regular r:id="rId29"/>
    </p:embeddedFont>
    <p:embeddedFont>
      <p:font typeface="Montserrat Classic Bold" charset="1" panose="00000800000000000000"/>
      <p:regular r:id="rId30"/>
    </p:embeddedFont>
    <p:embeddedFont>
      <p:font typeface="Montserrat Bold" charset="1" panose="00000800000000000000"/>
      <p:regular r:id="rId31"/>
    </p:embeddedFont>
    <p:embeddedFont>
      <p:font typeface="Montserrat Heavy" charset="1" panose="00000A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VAGQapUJOyQ.mp4" Type="http://schemas.openxmlformats.org/officeDocument/2006/relationships/video"/><Relationship Id="rId4" Target="../media/VAGQapUJOyQ.mp4" Type="http://schemas.microsoft.com/office/2007/relationships/media"/></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VAGQaoacarw.mp4" Type="http://schemas.openxmlformats.org/officeDocument/2006/relationships/video"/><Relationship Id="rId4" Target="../media/VAGQaoacarw.mp4" Type="http://schemas.microsoft.com/office/2007/relationships/media"/></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https://doi.org/10.48550/arXiv.2212.09523" TargetMode="External" Type="http://schemas.openxmlformats.org/officeDocument/2006/relationships/hyperlink"/><Relationship Id="rId3" Target="https://datafloq.com/read/rise-ai-powered-chatbots-ecommerce-customer-service/"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jpeg" Type="http://schemas.openxmlformats.org/officeDocument/2006/relationships/image"/></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01222" y="1028700"/>
            <a:ext cx="212090" cy="5143500"/>
            <a:chOff x="0" y="0"/>
            <a:chExt cx="55859" cy="1354667"/>
          </a:xfrm>
        </p:grpSpPr>
        <p:sp>
          <p:nvSpPr>
            <p:cNvPr name="Freeform 3" id="3"/>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F9B314"/>
            </a:solidFill>
          </p:spPr>
        </p:sp>
        <p:sp>
          <p:nvSpPr>
            <p:cNvPr name="TextBox 4" id="4"/>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829775" y="3013270"/>
            <a:ext cx="6314225" cy="1747565"/>
          </a:xfrm>
          <a:prstGeom prst="rect">
            <a:avLst/>
          </a:prstGeom>
        </p:spPr>
        <p:txBody>
          <a:bodyPr anchor="t" rtlCol="false" tIns="0" lIns="0" bIns="0" rIns="0">
            <a:spAutoFit/>
          </a:bodyPr>
          <a:lstStyle/>
          <a:p>
            <a:pPr algn="l">
              <a:lnSpc>
                <a:spcPts val="4598"/>
              </a:lnSpc>
            </a:pPr>
            <a:r>
              <a:rPr lang="en-US" b="true" sz="4180">
                <a:solidFill>
                  <a:srgbClr val="1211CA"/>
                </a:solidFill>
                <a:latin typeface="Montserrat Ultra-Bold"/>
                <a:ea typeface="Montserrat Ultra-Bold"/>
                <a:cs typeface="Montserrat Ultra-Bold"/>
                <a:sym typeface="Montserrat Ultra-Bold"/>
              </a:rPr>
              <a:t>JADERA CHATBOT PROJECT</a:t>
            </a:r>
          </a:p>
          <a:p>
            <a:pPr algn="l">
              <a:lnSpc>
                <a:spcPts val="4598"/>
              </a:lnSpc>
            </a:pPr>
          </a:p>
        </p:txBody>
      </p:sp>
      <p:sp>
        <p:nvSpPr>
          <p:cNvPr name="TextBox 6" id="6"/>
          <p:cNvSpPr txBox="true"/>
          <p:nvPr/>
        </p:nvSpPr>
        <p:spPr>
          <a:xfrm rot="0">
            <a:off x="2829775" y="5308159"/>
            <a:ext cx="7456875" cy="2062480"/>
          </a:xfrm>
          <a:prstGeom prst="rect">
            <a:avLst/>
          </a:prstGeom>
        </p:spPr>
        <p:txBody>
          <a:bodyPr anchor="t" rtlCol="false" tIns="0" lIns="0" bIns="0" rIns="0">
            <a:spAutoFit/>
          </a:bodyPr>
          <a:lstStyle/>
          <a:p>
            <a:pPr algn="l">
              <a:lnSpc>
                <a:spcPts val="2089"/>
              </a:lnSpc>
            </a:pPr>
            <a:r>
              <a:rPr lang="en-US" sz="1899" b="true">
                <a:solidFill>
                  <a:srgbClr val="F9B314"/>
                </a:solidFill>
                <a:latin typeface="Montserrat Ultra-Bold"/>
                <a:ea typeface="Montserrat Ultra-Bold"/>
                <a:cs typeface="Montserrat Ultra-Bold"/>
                <a:sym typeface="Montserrat Ultra-Bold"/>
              </a:rPr>
              <a:t>TEAM LEADER:    JANASHRUTHI SIVASANKAR (S4682645)</a:t>
            </a:r>
          </a:p>
          <a:p>
            <a:pPr algn="l">
              <a:lnSpc>
                <a:spcPts val="2089"/>
              </a:lnSpc>
            </a:pPr>
          </a:p>
          <a:p>
            <a:pPr algn="l">
              <a:lnSpc>
                <a:spcPts val="2089"/>
              </a:lnSpc>
            </a:pPr>
            <a:r>
              <a:rPr lang="en-US" b="true" sz="1899">
                <a:solidFill>
                  <a:srgbClr val="F9B314"/>
                </a:solidFill>
                <a:latin typeface="Montserrat Ultra-Bold"/>
                <a:ea typeface="Montserrat Ultra-Bold"/>
                <a:cs typeface="Montserrat Ultra-Bold"/>
                <a:sym typeface="Montserrat Ultra-Bold"/>
              </a:rPr>
              <a:t>TEAM MEMBERS: RAJNI RAJNI (S4683716)</a:t>
            </a:r>
          </a:p>
          <a:p>
            <a:pPr algn="l">
              <a:lnSpc>
                <a:spcPts val="2089"/>
              </a:lnSpc>
            </a:pPr>
          </a:p>
          <a:p>
            <a:pPr algn="l">
              <a:lnSpc>
                <a:spcPts val="2089"/>
              </a:lnSpc>
            </a:pPr>
            <a:r>
              <a:rPr lang="en-US" b="true" sz="1899">
                <a:solidFill>
                  <a:srgbClr val="F9B314"/>
                </a:solidFill>
                <a:latin typeface="Montserrat Ultra-Bold"/>
                <a:ea typeface="Montserrat Ultra-Bold"/>
                <a:cs typeface="Montserrat Ultra-Bold"/>
                <a:sym typeface="Montserrat Ultra-Bold"/>
              </a:rPr>
              <a:t>                                DERYA KENET (S8074249)</a:t>
            </a:r>
          </a:p>
          <a:p>
            <a:pPr algn="l">
              <a:lnSpc>
                <a:spcPts val="2089"/>
              </a:lnSpc>
            </a:pPr>
          </a:p>
          <a:p>
            <a:pPr algn="l">
              <a:lnSpc>
                <a:spcPts val="2089"/>
              </a:lnSpc>
            </a:pPr>
            <a:r>
              <a:rPr lang="en-US" b="true" sz="1899">
                <a:solidFill>
                  <a:srgbClr val="F9B314"/>
                </a:solidFill>
                <a:latin typeface="Montserrat Ultra-Bold"/>
                <a:ea typeface="Montserrat Ultra-Bold"/>
                <a:cs typeface="Montserrat Ultra-Bold"/>
                <a:sym typeface="Montserrat Ultra-Bold"/>
              </a:rPr>
              <a:t>SUPERVISOR:       DR. NADER KHALIFA</a:t>
            </a:r>
          </a:p>
          <a:p>
            <a:pPr algn="l">
              <a:lnSpc>
                <a:spcPts val="2089"/>
              </a:lnSpc>
            </a:pPr>
          </a:p>
        </p:txBody>
      </p:sp>
      <p:sp>
        <p:nvSpPr>
          <p:cNvPr name="TextBox 7" id="7"/>
          <p:cNvSpPr txBox="true"/>
          <p:nvPr/>
        </p:nvSpPr>
        <p:spPr>
          <a:xfrm rot="-5400000">
            <a:off x="-1503860" y="7302710"/>
            <a:ext cx="3974630" cy="405765"/>
          </a:xfrm>
          <a:prstGeom prst="rect">
            <a:avLst/>
          </a:prstGeom>
        </p:spPr>
        <p:txBody>
          <a:bodyPr anchor="t" rtlCol="false" tIns="0" lIns="0" bIns="0" rIns="0">
            <a:spAutoFit/>
          </a:bodyPr>
          <a:lstStyle/>
          <a:p>
            <a:pPr algn="l">
              <a:lnSpc>
                <a:spcPts val="3359"/>
              </a:lnSpc>
            </a:pPr>
            <a:r>
              <a:rPr lang="en-US" sz="2400">
                <a:solidFill>
                  <a:srgbClr val="A02DD5"/>
                </a:solidFill>
                <a:latin typeface="Montserrat Classic"/>
                <a:ea typeface="Montserrat Classic"/>
                <a:cs typeface="Montserrat Classic"/>
                <a:sym typeface="Montserrat Classic"/>
              </a:rPr>
              <a:t>T2 Solutions</a:t>
            </a:r>
          </a:p>
        </p:txBody>
      </p:sp>
      <p:grpSp>
        <p:nvGrpSpPr>
          <p:cNvPr name="Group 8" id="8"/>
          <p:cNvGrpSpPr/>
          <p:nvPr/>
        </p:nvGrpSpPr>
        <p:grpSpPr>
          <a:xfrm rot="0">
            <a:off x="14328889" y="1861191"/>
            <a:ext cx="3643174" cy="136592"/>
            <a:chOff x="0" y="0"/>
            <a:chExt cx="959519" cy="35975"/>
          </a:xfrm>
        </p:grpSpPr>
        <p:sp>
          <p:nvSpPr>
            <p:cNvPr name="Freeform 9" id="9"/>
            <p:cNvSpPr/>
            <p:nvPr/>
          </p:nvSpPr>
          <p:spPr>
            <a:xfrm flipH="false" flipV="false" rot="0">
              <a:off x="0" y="0"/>
              <a:ext cx="959519" cy="35975"/>
            </a:xfrm>
            <a:custGeom>
              <a:avLst/>
              <a:gdLst/>
              <a:ahLst/>
              <a:cxnLst/>
              <a:rect r="r" b="b" t="t" l="l"/>
              <a:pathLst>
                <a:path h="35975" w="959519">
                  <a:moveTo>
                    <a:pt x="0" y="0"/>
                  </a:moveTo>
                  <a:lnTo>
                    <a:pt x="959519" y="0"/>
                  </a:lnTo>
                  <a:lnTo>
                    <a:pt x="959519" y="35975"/>
                  </a:lnTo>
                  <a:lnTo>
                    <a:pt x="0" y="35975"/>
                  </a:lnTo>
                  <a:close/>
                </a:path>
              </a:pathLst>
            </a:custGeom>
            <a:solidFill>
              <a:srgbClr val="F9B314"/>
            </a:solidFill>
          </p:spPr>
        </p:sp>
        <p:sp>
          <p:nvSpPr>
            <p:cNvPr name="TextBox 10" id="10"/>
            <p:cNvSpPr txBox="true"/>
            <p:nvPr/>
          </p:nvSpPr>
          <p:spPr>
            <a:xfrm>
              <a:off x="0" y="-38100"/>
              <a:ext cx="959519" cy="74075"/>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3769329" y="962025"/>
            <a:ext cx="4202734" cy="580390"/>
          </a:xfrm>
          <a:prstGeom prst="rect">
            <a:avLst/>
          </a:prstGeom>
        </p:spPr>
        <p:txBody>
          <a:bodyPr anchor="t" rtlCol="false" tIns="0" lIns="0" bIns="0" rIns="0">
            <a:spAutoFit/>
          </a:bodyPr>
          <a:lstStyle/>
          <a:p>
            <a:pPr algn="r">
              <a:lnSpc>
                <a:spcPts val="4760"/>
              </a:lnSpc>
            </a:pPr>
            <a:r>
              <a:rPr lang="en-US" b="true" sz="3400">
                <a:solidFill>
                  <a:srgbClr val="101010"/>
                </a:solidFill>
                <a:latin typeface="Montserrat Classic Bold"/>
                <a:ea typeface="Montserrat Classic Bold"/>
                <a:cs typeface="Montserrat Classic Bold"/>
                <a:sym typeface="Montserrat Classic Bold"/>
              </a:rPr>
              <a:t>Jadera Chatbot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622" t="0" r="2519" b="3142"/>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655862" y="6215656"/>
            <a:ext cx="4470400" cy="481330"/>
          </a:xfrm>
          <a:prstGeom prst="rect">
            <a:avLst/>
          </a:prstGeom>
        </p:spPr>
        <p:txBody>
          <a:bodyPr anchor="t" rtlCol="false" tIns="0" lIns="0" bIns="0" rIns="0">
            <a:spAutoFit/>
          </a:bodyPr>
          <a:lstStyle/>
          <a:p>
            <a:pPr algn="l">
              <a:lnSpc>
                <a:spcPts val="3919"/>
              </a:lnSpc>
            </a:pPr>
            <a:r>
              <a:rPr lang="en-US" sz="2799" b="true">
                <a:solidFill>
                  <a:srgbClr val="1211CA"/>
                </a:solidFill>
                <a:latin typeface="Montserrat Classic Bold"/>
                <a:ea typeface="Montserrat Classic Bold"/>
                <a:cs typeface="Montserrat Classic Bold"/>
                <a:sym typeface="Montserrat Classic Bold"/>
              </a:rPr>
              <a:t>Feedback Collection</a:t>
            </a:r>
          </a:p>
        </p:txBody>
      </p:sp>
      <p:sp>
        <p:nvSpPr>
          <p:cNvPr name="TextBox 3" id="3"/>
          <p:cNvSpPr txBox="true"/>
          <p:nvPr/>
        </p:nvSpPr>
        <p:spPr>
          <a:xfrm rot="0">
            <a:off x="14564123" y="727710"/>
            <a:ext cx="3489971" cy="580390"/>
          </a:xfrm>
          <a:prstGeom prst="rect">
            <a:avLst/>
          </a:prstGeom>
        </p:spPr>
        <p:txBody>
          <a:bodyPr anchor="t" rtlCol="false" tIns="0" lIns="0" bIns="0" rIns="0">
            <a:spAutoFit/>
          </a:bodyPr>
          <a:lstStyle/>
          <a:p>
            <a:pPr algn="r">
              <a:lnSpc>
                <a:spcPts val="4760"/>
              </a:lnSpc>
            </a:pPr>
            <a:r>
              <a:rPr lang="en-US" b="true" sz="3400">
                <a:solidFill>
                  <a:srgbClr val="101010"/>
                </a:solidFill>
                <a:latin typeface="Montserrat Classic Bold"/>
                <a:ea typeface="Montserrat Classic Bold"/>
                <a:cs typeface="Montserrat Classic Bold"/>
                <a:sym typeface="Montserrat Classic Bold"/>
              </a:rPr>
              <a:t>How it Works </a:t>
            </a:r>
          </a:p>
        </p:txBody>
      </p:sp>
      <p:grpSp>
        <p:nvGrpSpPr>
          <p:cNvPr name="Group 4" id="4"/>
          <p:cNvGrpSpPr/>
          <p:nvPr/>
        </p:nvGrpSpPr>
        <p:grpSpPr>
          <a:xfrm rot="0">
            <a:off x="14815426" y="1465462"/>
            <a:ext cx="3238668" cy="150279"/>
            <a:chOff x="0" y="0"/>
            <a:chExt cx="852982" cy="39580"/>
          </a:xfrm>
        </p:grpSpPr>
        <p:sp>
          <p:nvSpPr>
            <p:cNvPr name="Freeform 5" id="5"/>
            <p:cNvSpPr/>
            <p:nvPr/>
          </p:nvSpPr>
          <p:spPr>
            <a:xfrm flipH="false" flipV="false" rot="0">
              <a:off x="0" y="0"/>
              <a:ext cx="852982" cy="39580"/>
            </a:xfrm>
            <a:custGeom>
              <a:avLst/>
              <a:gdLst/>
              <a:ahLst/>
              <a:cxnLst/>
              <a:rect r="r" b="b" t="t" l="l"/>
              <a:pathLst>
                <a:path h="39580" w="852982">
                  <a:moveTo>
                    <a:pt x="0" y="0"/>
                  </a:moveTo>
                  <a:lnTo>
                    <a:pt x="852982" y="0"/>
                  </a:lnTo>
                  <a:lnTo>
                    <a:pt x="852982" y="39580"/>
                  </a:lnTo>
                  <a:lnTo>
                    <a:pt x="0" y="39580"/>
                  </a:lnTo>
                  <a:close/>
                </a:path>
              </a:pathLst>
            </a:custGeom>
            <a:solidFill>
              <a:srgbClr val="F9B314"/>
            </a:solidFill>
          </p:spPr>
        </p:sp>
        <p:sp>
          <p:nvSpPr>
            <p:cNvPr name="TextBox 6" id="6"/>
            <p:cNvSpPr txBox="true"/>
            <p:nvPr/>
          </p:nvSpPr>
          <p:spPr>
            <a:xfrm>
              <a:off x="0" y="-38100"/>
              <a:ext cx="852982" cy="77680"/>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028700" y="981075"/>
            <a:ext cx="3489971" cy="349250"/>
          </a:xfrm>
          <a:prstGeom prst="rect">
            <a:avLst/>
          </a:prstGeom>
        </p:spPr>
        <p:txBody>
          <a:bodyPr anchor="t" rtlCol="false" tIns="0" lIns="0" bIns="0" rIns="0">
            <a:spAutoFit/>
          </a:bodyPr>
          <a:lstStyle/>
          <a:p>
            <a:pPr algn="l">
              <a:lnSpc>
                <a:spcPts val="2800"/>
              </a:lnSpc>
            </a:pPr>
            <a:r>
              <a:rPr lang="en-US" sz="2000" b="true">
                <a:solidFill>
                  <a:srgbClr val="101010"/>
                </a:solidFill>
                <a:latin typeface="Montserrat Classic Bold"/>
                <a:ea typeface="Montserrat Classic Bold"/>
                <a:cs typeface="Montserrat Classic Bold"/>
                <a:sym typeface="Montserrat Classic Bold"/>
              </a:rPr>
              <a:t>Jadera Chatbot</a:t>
            </a:r>
          </a:p>
        </p:txBody>
      </p:sp>
      <p:sp>
        <p:nvSpPr>
          <p:cNvPr name="TextBox 8" id="8"/>
          <p:cNvSpPr txBox="true"/>
          <p:nvPr/>
        </p:nvSpPr>
        <p:spPr>
          <a:xfrm rot="0">
            <a:off x="1640007" y="3053743"/>
            <a:ext cx="4876382" cy="481330"/>
          </a:xfrm>
          <a:prstGeom prst="rect">
            <a:avLst/>
          </a:prstGeom>
        </p:spPr>
        <p:txBody>
          <a:bodyPr anchor="t" rtlCol="false" tIns="0" lIns="0" bIns="0" rIns="0">
            <a:spAutoFit/>
          </a:bodyPr>
          <a:lstStyle/>
          <a:p>
            <a:pPr algn="l">
              <a:lnSpc>
                <a:spcPts val="3919"/>
              </a:lnSpc>
            </a:pPr>
            <a:r>
              <a:rPr lang="en-US" sz="2799" b="true">
                <a:solidFill>
                  <a:srgbClr val="1211CA"/>
                </a:solidFill>
                <a:latin typeface="Montserrat Classic Bold"/>
                <a:ea typeface="Montserrat Classic Bold"/>
                <a:cs typeface="Montserrat Classic Bold"/>
                <a:sym typeface="Montserrat Classic Bold"/>
              </a:rPr>
              <a:t>Real-Time Interaction</a:t>
            </a:r>
          </a:p>
        </p:txBody>
      </p:sp>
      <p:sp>
        <p:nvSpPr>
          <p:cNvPr name="TextBox 9" id="9"/>
          <p:cNvSpPr txBox="true"/>
          <p:nvPr/>
        </p:nvSpPr>
        <p:spPr>
          <a:xfrm rot="0">
            <a:off x="8655862" y="3053743"/>
            <a:ext cx="4470400" cy="976630"/>
          </a:xfrm>
          <a:prstGeom prst="rect">
            <a:avLst/>
          </a:prstGeom>
        </p:spPr>
        <p:txBody>
          <a:bodyPr anchor="t" rtlCol="false" tIns="0" lIns="0" bIns="0" rIns="0">
            <a:spAutoFit/>
          </a:bodyPr>
          <a:lstStyle/>
          <a:p>
            <a:pPr algn="l">
              <a:lnSpc>
                <a:spcPts val="3919"/>
              </a:lnSpc>
            </a:pPr>
            <a:r>
              <a:rPr lang="en-US" sz="2799" b="true">
                <a:solidFill>
                  <a:srgbClr val="1211CA"/>
                </a:solidFill>
                <a:latin typeface="Montserrat Classic Bold"/>
                <a:ea typeface="Montserrat Classic Bold"/>
                <a:cs typeface="Montserrat Classic Bold"/>
                <a:sym typeface="Montserrat Classic Bold"/>
              </a:rPr>
              <a:t>Product Recommendations</a:t>
            </a:r>
          </a:p>
        </p:txBody>
      </p:sp>
      <p:sp>
        <p:nvSpPr>
          <p:cNvPr name="TextBox 10" id="10"/>
          <p:cNvSpPr txBox="true"/>
          <p:nvPr/>
        </p:nvSpPr>
        <p:spPr>
          <a:xfrm rot="0">
            <a:off x="1640007" y="3992274"/>
            <a:ext cx="4342792" cy="1544320"/>
          </a:xfrm>
          <a:prstGeom prst="rect">
            <a:avLst/>
          </a:prstGeom>
        </p:spPr>
        <p:txBody>
          <a:bodyPr anchor="t" rtlCol="false" tIns="0" lIns="0" bIns="0" rIns="0">
            <a:spAutoFit/>
          </a:bodyPr>
          <a:lstStyle/>
          <a:p>
            <a:pPr algn="l">
              <a:lnSpc>
                <a:spcPts val="3079"/>
              </a:lnSpc>
            </a:pPr>
            <a:r>
              <a:rPr lang="en-US" sz="2199">
                <a:solidFill>
                  <a:srgbClr val="000000"/>
                </a:solidFill>
                <a:latin typeface="Montserrat Classic"/>
                <a:ea typeface="Montserrat Classic"/>
                <a:cs typeface="Montserrat Classic"/>
                <a:sym typeface="Montserrat Classic"/>
              </a:rPr>
              <a:t>The chatbot engages with customers, answering queries, suggesting products, and tracking orders</a:t>
            </a:r>
          </a:p>
        </p:txBody>
      </p:sp>
      <p:sp>
        <p:nvSpPr>
          <p:cNvPr name="TextBox 11" id="11"/>
          <p:cNvSpPr txBox="true"/>
          <p:nvPr/>
        </p:nvSpPr>
        <p:spPr>
          <a:xfrm rot="0">
            <a:off x="8655862" y="4352290"/>
            <a:ext cx="4262372" cy="1544320"/>
          </a:xfrm>
          <a:prstGeom prst="rect">
            <a:avLst/>
          </a:prstGeom>
        </p:spPr>
        <p:txBody>
          <a:bodyPr anchor="t" rtlCol="false" tIns="0" lIns="0" bIns="0" rIns="0">
            <a:spAutoFit/>
          </a:bodyPr>
          <a:lstStyle/>
          <a:p>
            <a:pPr algn="l">
              <a:lnSpc>
                <a:spcPts val="3079"/>
              </a:lnSpc>
            </a:pPr>
            <a:r>
              <a:rPr lang="en-US" sz="2199">
                <a:solidFill>
                  <a:srgbClr val="000000"/>
                </a:solidFill>
                <a:latin typeface="Montserrat Classic"/>
                <a:ea typeface="Montserrat Classic"/>
                <a:cs typeface="Montserrat Classic"/>
                <a:sym typeface="Montserrat Classic"/>
              </a:rPr>
              <a:t>The AI-based chatbot provides personalized product suggestions based on customer preferences.</a:t>
            </a:r>
          </a:p>
        </p:txBody>
      </p:sp>
      <p:sp>
        <p:nvSpPr>
          <p:cNvPr name="TextBox 12" id="12"/>
          <p:cNvSpPr txBox="true"/>
          <p:nvPr/>
        </p:nvSpPr>
        <p:spPr>
          <a:xfrm rot="0">
            <a:off x="8655862" y="7035083"/>
            <a:ext cx="7048114" cy="2956560"/>
          </a:xfrm>
          <a:prstGeom prst="rect">
            <a:avLst/>
          </a:prstGeom>
        </p:spPr>
        <p:txBody>
          <a:bodyPr anchor="t" rtlCol="false" tIns="0" lIns="0" bIns="0" rIns="0">
            <a:spAutoFit/>
          </a:bodyPr>
          <a:lstStyle/>
          <a:p>
            <a:pPr algn="l">
              <a:lnSpc>
                <a:spcPts val="2940"/>
              </a:lnSpc>
            </a:pPr>
            <a:r>
              <a:rPr lang="en-US" sz="2100">
                <a:solidFill>
                  <a:srgbClr val="000000"/>
                </a:solidFill>
                <a:latin typeface="Montserrat Classic"/>
                <a:ea typeface="Montserrat Classic"/>
                <a:cs typeface="Montserrat Classic"/>
                <a:sym typeface="Montserrat Classic"/>
              </a:rPr>
              <a:t>The chatbot prompts users to leave feedback, which is securely stored in the feedback.db file. The feedback collected will be manually reviewed by the Jadera team to identify trends, user preferences, and potential areas for improvement. While the feedback system is not yet automated for real-time learning, it provides valuable insights that will inform future updates and adjustments to the chatbot's responses.</a:t>
            </a:r>
          </a:p>
        </p:txBody>
      </p:sp>
      <p:sp>
        <p:nvSpPr>
          <p:cNvPr name="TextBox 13" id="13"/>
          <p:cNvSpPr txBox="true"/>
          <p:nvPr/>
        </p:nvSpPr>
        <p:spPr>
          <a:xfrm rot="0">
            <a:off x="1640007" y="6215656"/>
            <a:ext cx="4470400" cy="481330"/>
          </a:xfrm>
          <a:prstGeom prst="rect">
            <a:avLst/>
          </a:prstGeom>
        </p:spPr>
        <p:txBody>
          <a:bodyPr anchor="t" rtlCol="false" tIns="0" lIns="0" bIns="0" rIns="0">
            <a:spAutoFit/>
          </a:bodyPr>
          <a:lstStyle/>
          <a:p>
            <a:pPr algn="l">
              <a:lnSpc>
                <a:spcPts val="3919"/>
              </a:lnSpc>
            </a:pPr>
            <a:r>
              <a:rPr lang="en-US" sz="2799" b="true">
                <a:solidFill>
                  <a:srgbClr val="1211CA"/>
                </a:solidFill>
                <a:latin typeface="Montserrat Classic Bold"/>
                <a:ea typeface="Montserrat Classic Bold"/>
                <a:cs typeface="Montserrat Classic Bold"/>
                <a:sym typeface="Montserrat Classic Bold"/>
              </a:rPr>
              <a:t>Order Tracking</a:t>
            </a:r>
          </a:p>
        </p:txBody>
      </p:sp>
      <p:sp>
        <p:nvSpPr>
          <p:cNvPr name="TextBox 14" id="14"/>
          <p:cNvSpPr txBox="true"/>
          <p:nvPr/>
        </p:nvSpPr>
        <p:spPr>
          <a:xfrm rot="0">
            <a:off x="1640007" y="7035083"/>
            <a:ext cx="6257382" cy="3106420"/>
          </a:xfrm>
          <a:prstGeom prst="rect">
            <a:avLst/>
          </a:prstGeom>
        </p:spPr>
        <p:txBody>
          <a:bodyPr anchor="t" rtlCol="false" tIns="0" lIns="0" bIns="0" rIns="0">
            <a:spAutoFit/>
          </a:bodyPr>
          <a:lstStyle/>
          <a:p>
            <a:pPr algn="l">
              <a:lnSpc>
                <a:spcPts val="3079"/>
              </a:lnSpc>
            </a:pPr>
            <a:r>
              <a:rPr lang="en-US" sz="2199">
                <a:solidFill>
                  <a:srgbClr val="000000"/>
                </a:solidFill>
                <a:latin typeface="Montserrat Classic"/>
                <a:ea typeface="Montserrat Classic"/>
                <a:cs typeface="Montserrat Classic"/>
                <a:sym typeface="Montserrat Classic"/>
              </a:rPr>
              <a:t>The chatbot integrates directly with the customer_data.db database to provide users with real-time order trackingcapabilities. By querying this database, the chatbot can respond to customer inquiries about order status, estimated delivery, and shipping details, providing a seamless customer experience.</a:t>
            </a:r>
          </a:p>
        </p:txBody>
      </p:sp>
      <p:sp>
        <p:nvSpPr>
          <p:cNvPr name="TextBox 15" id="15"/>
          <p:cNvSpPr txBox="true"/>
          <p:nvPr/>
        </p:nvSpPr>
        <p:spPr>
          <a:xfrm rot="-5400000">
            <a:off x="-1397816" y="7321026"/>
            <a:ext cx="3974630" cy="405765"/>
          </a:xfrm>
          <a:prstGeom prst="rect">
            <a:avLst/>
          </a:prstGeom>
        </p:spPr>
        <p:txBody>
          <a:bodyPr anchor="t" rtlCol="false" tIns="0" lIns="0" bIns="0" rIns="0">
            <a:spAutoFit/>
          </a:bodyPr>
          <a:lstStyle/>
          <a:p>
            <a:pPr algn="l">
              <a:lnSpc>
                <a:spcPts val="3359"/>
              </a:lnSpc>
            </a:pPr>
            <a:r>
              <a:rPr lang="en-US" sz="2400">
                <a:solidFill>
                  <a:srgbClr val="A02DD5"/>
                </a:solidFill>
                <a:latin typeface="Montserrat Classic"/>
                <a:ea typeface="Montserrat Classic"/>
                <a:cs typeface="Montserrat Classic"/>
                <a:sym typeface="Montserrat Classic"/>
              </a:rPr>
              <a:t>T2 Solutions</a:t>
            </a:r>
          </a:p>
        </p:txBody>
      </p:sp>
      <p:grpSp>
        <p:nvGrpSpPr>
          <p:cNvPr name="Group 16" id="16"/>
          <p:cNvGrpSpPr/>
          <p:nvPr/>
        </p:nvGrpSpPr>
        <p:grpSpPr>
          <a:xfrm rot="0">
            <a:off x="507267" y="1028700"/>
            <a:ext cx="212090" cy="5143500"/>
            <a:chOff x="0" y="0"/>
            <a:chExt cx="55859" cy="1354667"/>
          </a:xfrm>
        </p:grpSpPr>
        <p:sp>
          <p:nvSpPr>
            <p:cNvPr name="Freeform 17" id="17"/>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F9B314"/>
            </a:solidFill>
          </p:spPr>
        </p:sp>
        <p:sp>
          <p:nvSpPr>
            <p:cNvPr name="TextBox 18" id="18"/>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1028700" y="1488465"/>
            <a:ext cx="2053007" cy="107900"/>
            <a:chOff x="0" y="0"/>
            <a:chExt cx="540710" cy="28418"/>
          </a:xfrm>
        </p:grpSpPr>
        <p:sp>
          <p:nvSpPr>
            <p:cNvPr name="Freeform 20" id="20"/>
            <p:cNvSpPr/>
            <p:nvPr/>
          </p:nvSpPr>
          <p:spPr>
            <a:xfrm flipH="false" flipV="false" rot="0">
              <a:off x="0" y="0"/>
              <a:ext cx="540710" cy="28418"/>
            </a:xfrm>
            <a:custGeom>
              <a:avLst/>
              <a:gdLst/>
              <a:ahLst/>
              <a:cxnLst/>
              <a:rect r="r" b="b" t="t" l="l"/>
              <a:pathLst>
                <a:path h="28418" w="540710">
                  <a:moveTo>
                    <a:pt x="0" y="0"/>
                  </a:moveTo>
                  <a:lnTo>
                    <a:pt x="540710" y="0"/>
                  </a:lnTo>
                  <a:lnTo>
                    <a:pt x="540710" y="28418"/>
                  </a:lnTo>
                  <a:lnTo>
                    <a:pt x="0" y="28418"/>
                  </a:lnTo>
                  <a:close/>
                </a:path>
              </a:pathLst>
            </a:custGeom>
            <a:solidFill>
              <a:srgbClr val="F9B314"/>
            </a:solidFill>
          </p:spPr>
        </p:sp>
        <p:sp>
          <p:nvSpPr>
            <p:cNvPr name="TextBox 21" id="21"/>
            <p:cNvSpPr txBox="true"/>
            <p:nvPr/>
          </p:nvSpPr>
          <p:spPr>
            <a:xfrm>
              <a:off x="0" y="-38100"/>
              <a:ext cx="540710" cy="66518"/>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15674" r="0" b="12398"/>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830962" y="2443608"/>
            <a:ext cx="3922206" cy="752475"/>
          </a:xfrm>
          <a:prstGeom prst="rect">
            <a:avLst/>
          </a:prstGeom>
        </p:spPr>
        <p:txBody>
          <a:bodyPr anchor="t" rtlCol="false" tIns="0" lIns="0" bIns="0" rIns="0">
            <a:spAutoFit/>
          </a:bodyPr>
          <a:lstStyle/>
          <a:p>
            <a:pPr algn="l">
              <a:lnSpc>
                <a:spcPts val="6299"/>
              </a:lnSpc>
            </a:pPr>
            <a:r>
              <a:rPr lang="en-US" sz="4499" b="true">
                <a:solidFill>
                  <a:srgbClr val="1211CA"/>
                </a:solidFill>
                <a:latin typeface="Montserrat Heavy"/>
                <a:ea typeface="Montserrat Heavy"/>
                <a:cs typeface="Montserrat Heavy"/>
                <a:sym typeface="Montserrat Heavy"/>
              </a:rPr>
              <a:t>Challenges </a:t>
            </a:r>
          </a:p>
        </p:txBody>
      </p:sp>
      <p:sp>
        <p:nvSpPr>
          <p:cNvPr name="TextBox 3" id="3"/>
          <p:cNvSpPr txBox="true"/>
          <p:nvPr/>
        </p:nvSpPr>
        <p:spPr>
          <a:xfrm rot="0">
            <a:off x="4679155" y="5295156"/>
            <a:ext cx="3230964" cy="1470660"/>
          </a:xfrm>
          <a:prstGeom prst="rect">
            <a:avLst/>
          </a:prstGeom>
        </p:spPr>
        <p:txBody>
          <a:bodyPr anchor="t" rtlCol="false" tIns="0" lIns="0" bIns="0" rIns="0">
            <a:spAutoFit/>
          </a:bodyPr>
          <a:lstStyle/>
          <a:p>
            <a:pPr algn="l">
              <a:lnSpc>
                <a:spcPts val="2940"/>
              </a:lnSpc>
            </a:pPr>
            <a:r>
              <a:rPr lang="en-US" sz="2100">
                <a:solidFill>
                  <a:srgbClr val="2D262A"/>
                </a:solidFill>
                <a:latin typeface="Montserrat Classic"/>
                <a:ea typeface="Montserrat Classic"/>
                <a:cs typeface="Montserrat Classic"/>
                <a:sym typeface="Montserrat Classic"/>
              </a:rPr>
              <a:t>Ensuring compliance with Australian Privacy Laws while storing customer data.</a:t>
            </a:r>
          </a:p>
        </p:txBody>
      </p:sp>
      <p:sp>
        <p:nvSpPr>
          <p:cNvPr name="TextBox 4" id="4"/>
          <p:cNvSpPr txBox="true"/>
          <p:nvPr/>
        </p:nvSpPr>
        <p:spPr>
          <a:xfrm rot="0">
            <a:off x="8236203" y="5295156"/>
            <a:ext cx="3230964" cy="1470660"/>
          </a:xfrm>
          <a:prstGeom prst="rect">
            <a:avLst/>
          </a:prstGeom>
        </p:spPr>
        <p:txBody>
          <a:bodyPr anchor="t" rtlCol="false" tIns="0" lIns="0" bIns="0" rIns="0">
            <a:spAutoFit/>
          </a:bodyPr>
          <a:lstStyle/>
          <a:p>
            <a:pPr algn="l">
              <a:lnSpc>
                <a:spcPts val="2940"/>
              </a:lnSpc>
            </a:pPr>
            <a:r>
              <a:rPr lang="en-US" sz="2100">
                <a:solidFill>
                  <a:srgbClr val="2D262A"/>
                </a:solidFill>
                <a:latin typeface="Montserrat Classic"/>
                <a:ea typeface="Montserrat Classic"/>
                <a:cs typeface="Montserrat Classic"/>
                <a:sym typeface="Montserrat Classic"/>
              </a:rPr>
              <a:t>The chatbot initially struggled with ambiguous or complex queries from customers.</a:t>
            </a:r>
          </a:p>
        </p:txBody>
      </p:sp>
      <p:sp>
        <p:nvSpPr>
          <p:cNvPr name="TextBox 5" id="5"/>
          <p:cNvSpPr txBox="true"/>
          <p:nvPr/>
        </p:nvSpPr>
        <p:spPr>
          <a:xfrm rot="0">
            <a:off x="12286917" y="5295156"/>
            <a:ext cx="3230964" cy="1470660"/>
          </a:xfrm>
          <a:prstGeom prst="rect">
            <a:avLst/>
          </a:prstGeom>
        </p:spPr>
        <p:txBody>
          <a:bodyPr anchor="t" rtlCol="false" tIns="0" lIns="0" bIns="0" rIns="0">
            <a:spAutoFit/>
          </a:bodyPr>
          <a:lstStyle/>
          <a:p>
            <a:pPr algn="l">
              <a:lnSpc>
                <a:spcPts val="2940"/>
              </a:lnSpc>
            </a:pPr>
            <a:r>
              <a:rPr lang="en-US" sz="2100">
                <a:solidFill>
                  <a:srgbClr val="2D262A"/>
                </a:solidFill>
                <a:latin typeface="Montserrat Classic"/>
                <a:ea typeface="Montserrat Classic"/>
                <a:cs typeface="Montserrat Classic"/>
                <a:sym typeface="Montserrat Classic"/>
              </a:rPr>
              <a:t>Health and wellbeing issues of the team caused delays in the development timeline.</a:t>
            </a:r>
          </a:p>
        </p:txBody>
      </p:sp>
      <p:sp>
        <p:nvSpPr>
          <p:cNvPr name="TextBox 6" id="6"/>
          <p:cNvSpPr txBox="true"/>
          <p:nvPr/>
        </p:nvSpPr>
        <p:spPr>
          <a:xfrm rot="0">
            <a:off x="4679155" y="4092675"/>
            <a:ext cx="2580738" cy="481330"/>
          </a:xfrm>
          <a:prstGeom prst="rect">
            <a:avLst/>
          </a:prstGeom>
        </p:spPr>
        <p:txBody>
          <a:bodyPr anchor="t" rtlCol="false" tIns="0" lIns="0" bIns="0" rIns="0">
            <a:spAutoFit/>
          </a:bodyPr>
          <a:lstStyle/>
          <a:p>
            <a:pPr algn="l">
              <a:lnSpc>
                <a:spcPts val="3919"/>
              </a:lnSpc>
            </a:pPr>
            <a:r>
              <a:rPr lang="en-US" sz="2799" b="true">
                <a:solidFill>
                  <a:srgbClr val="1211CA"/>
                </a:solidFill>
                <a:latin typeface="Montserrat Classic Bold"/>
                <a:ea typeface="Montserrat Classic Bold"/>
                <a:cs typeface="Montserrat Classic Bold"/>
                <a:sym typeface="Montserrat Classic Bold"/>
              </a:rPr>
              <a:t>Data Privacy</a:t>
            </a:r>
          </a:p>
        </p:txBody>
      </p:sp>
      <p:sp>
        <p:nvSpPr>
          <p:cNvPr name="TextBox 7" id="7"/>
          <p:cNvSpPr txBox="true"/>
          <p:nvPr/>
        </p:nvSpPr>
        <p:spPr>
          <a:xfrm rot="0">
            <a:off x="8236203" y="4092675"/>
            <a:ext cx="2580738" cy="976630"/>
          </a:xfrm>
          <a:prstGeom prst="rect">
            <a:avLst/>
          </a:prstGeom>
        </p:spPr>
        <p:txBody>
          <a:bodyPr anchor="t" rtlCol="false" tIns="0" lIns="0" bIns="0" rIns="0">
            <a:spAutoFit/>
          </a:bodyPr>
          <a:lstStyle/>
          <a:p>
            <a:pPr algn="l">
              <a:lnSpc>
                <a:spcPts val="3919"/>
              </a:lnSpc>
            </a:pPr>
            <a:r>
              <a:rPr lang="en-US" sz="2799" b="true">
                <a:solidFill>
                  <a:srgbClr val="1211CA"/>
                </a:solidFill>
                <a:latin typeface="Montserrat Classic Bold"/>
                <a:ea typeface="Montserrat Classic Bold"/>
                <a:cs typeface="Montserrat Classic Bold"/>
                <a:sym typeface="Montserrat Classic Bold"/>
              </a:rPr>
              <a:t>Complex Queries</a:t>
            </a:r>
          </a:p>
        </p:txBody>
      </p:sp>
      <p:sp>
        <p:nvSpPr>
          <p:cNvPr name="TextBox 8" id="8"/>
          <p:cNvSpPr txBox="true"/>
          <p:nvPr/>
        </p:nvSpPr>
        <p:spPr>
          <a:xfrm rot="0">
            <a:off x="12286917" y="4066005"/>
            <a:ext cx="3471740" cy="976630"/>
          </a:xfrm>
          <a:prstGeom prst="rect">
            <a:avLst/>
          </a:prstGeom>
        </p:spPr>
        <p:txBody>
          <a:bodyPr anchor="t" rtlCol="false" tIns="0" lIns="0" bIns="0" rIns="0">
            <a:spAutoFit/>
          </a:bodyPr>
          <a:lstStyle/>
          <a:p>
            <a:pPr algn="l">
              <a:lnSpc>
                <a:spcPts val="3919"/>
              </a:lnSpc>
            </a:pPr>
            <a:r>
              <a:rPr lang="en-US" sz="2799" b="true">
                <a:solidFill>
                  <a:srgbClr val="1211CA"/>
                </a:solidFill>
                <a:latin typeface="Montserrat Classic Bold"/>
                <a:ea typeface="Montserrat Classic Bold"/>
                <a:cs typeface="Montserrat Classic Bold"/>
                <a:sym typeface="Montserrat Classic Bold"/>
              </a:rPr>
              <a:t>Human Resource Issues</a:t>
            </a:r>
          </a:p>
        </p:txBody>
      </p:sp>
      <p:sp>
        <p:nvSpPr>
          <p:cNvPr name="TextBox 9" id="9"/>
          <p:cNvSpPr txBox="true"/>
          <p:nvPr/>
        </p:nvSpPr>
        <p:spPr>
          <a:xfrm rot="0">
            <a:off x="13758477" y="962025"/>
            <a:ext cx="4000359" cy="1780540"/>
          </a:xfrm>
          <a:prstGeom prst="rect">
            <a:avLst/>
          </a:prstGeom>
        </p:spPr>
        <p:txBody>
          <a:bodyPr anchor="t" rtlCol="false" tIns="0" lIns="0" bIns="0" rIns="0">
            <a:spAutoFit/>
          </a:bodyPr>
          <a:lstStyle/>
          <a:p>
            <a:pPr algn="r">
              <a:lnSpc>
                <a:spcPts val="4759"/>
              </a:lnSpc>
            </a:pPr>
            <a:r>
              <a:rPr lang="en-US" sz="3399" b="true">
                <a:solidFill>
                  <a:srgbClr val="101010"/>
                </a:solidFill>
                <a:latin typeface="Montserrat Classic Bold"/>
                <a:ea typeface="Montserrat Classic Bold"/>
                <a:cs typeface="Montserrat Classic Bold"/>
                <a:sym typeface="Montserrat Classic Bold"/>
              </a:rPr>
              <a:t>Challenges and Solutions</a:t>
            </a:r>
          </a:p>
          <a:p>
            <a:pPr algn="r">
              <a:lnSpc>
                <a:spcPts val="4759"/>
              </a:lnSpc>
            </a:pPr>
          </a:p>
        </p:txBody>
      </p:sp>
      <p:grpSp>
        <p:nvGrpSpPr>
          <p:cNvPr name="Group 10" id="10"/>
          <p:cNvGrpSpPr/>
          <p:nvPr/>
        </p:nvGrpSpPr>
        <p:grpSpPr>
          <a:xfrm rot="0">
            <a:off x="14328039" y="2350789"/>
            <a:ext cx="3430797" cy="169019"/>
            <a:chOff x="0" y="0"/>
            <a:chExt cx="903584" cy="44515"/>
          </a:xfrm>
        </p:grpSpPr>
        <p:sp>
          <p:nvSpPr>
            <p:cNvPr name="Freeform 11" id="11"/>
            <p:cNvSpPr/>
            <p:nvPr/>
          </p:nvSpPr>
          <p:spPr>
            <a:xfrm flipH="false" flipV="false" rot="0">
              <a:off x="0" y="0"/>
              <a:ext cx="903584" cy="44515"/>
            </a:xfrm>
            <a:custGeom>
              <a:avLst/>
              <a:gdLst/>
              <a:ahLst/>
              <a:cxnLst/>
              <a:rect r="r" b="b" t="t" l="l"/>
              <a:pathLst>
                <a:path h="44515" w="903584">
                  <a:moveTo>
                    <a:pt x="0" y="0"/>
                  </a:moveTo>
                  <a:lnTo>
                    <a:pt x="903584" y="0"/>
                  </a:lnTo>
                  <a:lnTo>
                    <a:pt x="903584" y="44515"/>
                  </a:lnTo>
                  <a:lnTo>
                    <a:pt x="0" y="44515"/>
                  </a:lnTo>
                  <a:close/>
                </a:path>
              </a:pathLst>
            </a:custGeom>
            <a:solidFill>
              <a:srgbClr val="F9B314"/>
            </a:solidFill>
          </p:spPr>
        </p:sp>
        <p:sp>
          <p:nvSpPr>
            <p:cNvPr name="TextBox 12" id="12"/>
            <p:cNvSpPr txBox="true"/>
            <p:nvPr/>
          </p:nvSpPr>
          <p:spPr>
            <a:xfrm>
              <a:off x="0" y="-38100"/>
              <a:ext cx="903584" cy="82615"/>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913989" y="981075"/>
            <a:ext cx="3489971" cy="405765"/>
          </a:xfrm>
          <a:prstGeom prst="rect">
            <a:avLst/>
          </a:prstGeom>
        </p:spPr>
        <p:txBody>
          <a:bodyPr anchor="t" rtlCol="false" tIns="0" lIns="0" bIns="0" rIns="0">
            <a:spAutoFit/>
          </a:bodyPr>
          <a:lstStyle/>
          <a:p>
            <a:pPr algn="l">
              <a:lnSpc>
                <a:spcPts val="3359"/>
              </a:lnSpc>
            </a:pPr>
            <a:r>
              <a:rPr lang="en-US" sz="2400" b="true">
                <a:solidFill>
                  <a:srgbClr val="101010"/>
                </a:solidFill>
                <a:latin typeface="Montserrat Classic Bold"/>
                <a:ea typeface="Montserrat Classic Bold"/>
                <a:cs typeface="Montserrat Classic Bold"/>
                <a:sym typeface="Montserrat Classic Bold"/>
              </a:rPr>
              <a:t>Jadera Chatbot</a:t>
            </a:r>
          </a:p>
        </p:txBody>
      </p:sp>
      <p:sp>
        <p:nvSpPr>
          <p:cNvPr name="TextBox 14" id="14"/>
          <p:cNvSpPr txBox="true"/>
          <p:nvPr/>
        </p:nvSpPr>
        <p:spPr>
          <a:xfrm rot="-5400000">
            <a:off x="-1555330" y="7376178"/>
            <a:ext cx="3974630" cy="405765"/>
          </a:xfrm>
          <a:prstGeom prst="rect">
            <a:avLst/>
          </a:prstGeom>
        </p:spPr>
        <p:txBody>
          <a:bodyPr anchor="t" rtlCol="false" tIns="0" lIns="0" bIns="0" rIns="0">
            <a:spAutoFit/>
          </a:bodyPr>
          <a:lstStyle/>
          <a:p>
            <a:pPr algn="l">
              <a:lnSpc>
                <a:spcPts val="3359"/>
              </a:lnSpc>
            </a:pPr>
            <a:r>
              <a:rPr lang="en-US" sz="2400">
                <a:solidFill>
                  <a:srgbClr val="A02DD5"/>
                </a:solidFill>
                <a:latin typeface="Montserrat Classic"/>
                <a:ea typeface="Montserrat Classic"/>
                <a:cs typeface="Montserrat Classic"/>
                <a:sym typeface="Montserrat Classic"/>
              </a:rPr>
              <a:t>T2 Solutions</a:t>
            </a:r>
          </a:p>
        </p:txBody>
      </p:sp>
      <p:grpSp>
        <p:nvGrpSpPr>
          <p:cNvPr name="Group 15" id="15"/>
          <p:cNvGrpSpPr/>
          <p:nvPr/>
        </p:nvGrpSpPr>
        <p:grpSpPr>
          <a:xfrm rot="0">
            <a:off x="349752" y="1028700"/>
            <a:ext cx="212090" cy="5143500"/>
            <a:chOff x="0" y="0"/>
            <a:chExt cx="55859" cy="1354667"/>
          </a:xfrm>
        </p:grpSpPr>
        <p:sp>
          <p:nvSpPr>
            <p:cNvPr name="Freeform 16" id="16"/>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F9B314"/>
            </a:solidFill>
          </p:spPr>
        </p:sp>
        <p:sp>
          <p:nvSpPr>
            <p:cNvPr name="TextBox 17" id="17"/>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913989" y="1498656"/>
            <a:ext cx="2053007" cy="107900"/>
            <a:chOff x="0" y="0"/>
            <a:chExt cx="540710" cy="28418"/>
          </a:xfrm>
        </p:grpSpPr>
        <p:sp>
          <p:nvSpPr>
            <p:cNvPr name="Freeform 19" id="19"/>
            <p:cNvSpPr/>
            <p:nvPr/>
          </p:nvSpPr>
          <p:spPr>
            <a:xfrm flipH="false" flipV="false" rot="0">
              <a:off x="0" y="0"/>
              <a:ext cx="540710" cy="28418"/>
            </a:xfrm>
            <a:custGeom>
              <a:avLst/>
              <a:gdLst/>
              <a:ahLst/>
              <a:cxnLst/>
              <a:rect r="r" b="b" t="t" l="l"/>
              <a:pathLst>
                <a:path h="28418" w="540710">
                  <a:moveTo>
                    <a:pt x="0" y="0"/>
                  </a:moveTo>
                  <a:lnTo>
                    <a:pt x="540710" y="0"/>
                  </a:lnTo>
                  <a:lnTo>
                    <a:pt x="540710" y="28418"/>
                  </a:lnTo>
                  <a:lnTo>
                    <a:pt x="0" y="28418"/>
                  </a:lnTo>
                  <a:close/>
                </a:path>
              </a:pathLst>
            </a:custGeom>
            <a:solidFill>
              <a:srgbClr val="F9B314"/>
            </a:solidFill>
          </p:spPr>
        </p:sp>
        <p:sp>
          <p:nvSpPr>
            <p:cNvPr name="TextBox 20" id="20"/>
            <p:cNvSpPr txBox="true"/>
            <p:nvPr/>
          </p:nvSpPr>
          <p:spPr>
            <a:xfrm>
              <a:off x="0" y="-38100"/>
              <a:ext cx="540710" cy="66518"/>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66992" y="2333338"/>
            <a:ext cx="3922206" cy="752475"/>
          </a:xfrm>
          <a:prstGeom prst="rect">
            <a:avLst/>
          </a:prstGeom>
        </p:spPr>
        <p:txBody>
          <a:bodyPr anchor="t" rtlCol="false" tIns="0" lIns="0" bIns="0" rIns="0">
            <a:spAutoFit/>
          </a:bodyPr>
          <a:lstStyle/>
          <a:p>
            <a:pPr algn="l">
              <a:lnSpc>
                <a:spcPts val="6299"/>
              </a:lnSpc>
            </a:pPr>
            <a:r>
              <a:rPr lang="en-US" sz="4499" b="true">
                <a:solidFill>
                  <a:srgbClr val="1211CA"/>
                </a:solidFill>
                <a:latin typeface="Montserrat Heavy"/>
                <a:ea typeface="Montserrat Heavy"/>
                <a:cs typeface="Montserrat Heavy"/>
                <a:sym typeface="Montserrat Heavy"/>
              </a:rPr>
              <a:t>Solutions</a:t>
            </a:r>
          </a:p>
        </p:txBody>
      </p:sp>
      <p:sp>
        <p:nvSpPr>
          <p:cNvPr name="TextBox 3" id="3"/>
          <p:cNvSpPr txBox="true"/>
          <p:nvPr/>
        </p:nvSpPr>
        <p:spPr>
          <a:xfrm rot="0">
            <a:off x="4679155" y="5295156"/>
            <a:ext cx="3230964" cy="2213610"/>
          </a:xfrm>
          <a:prstGeom prst="rect">
            <a:avLst/>
          </a:prstGeom>
        </p:spPr>
        <p:txBody>
          <a:bodyPr anchor="t" rtlCol="false" tIns="0" lIns="0" bIns="0" rIns="0">
            <a:spAutoFit/>
          </a:bodyPr>
          <a:lstStyle/>
          <a:p>
            <a:pPr algn="l">
              <a:lnSpc>
                <a:spcPts val="2940"/>
              </a:lnSpc>
            </a:pPr>
            <a:r>
              <a:rPr lang="en-US" sz="2100">
                <a:solidFill>
                  <a:srgbClr val="2D262A"/>
                </a:solidFill>
                <a:latin typeface="Montserrat Classic"/>
                <a:ea typeface="Montserrat Classic"/>
                <a:cs typeface="Montserrat Classic"/>
                <a:sym typeface="Montserrat Classic"/>
              </a:rPr>
              <a:t>Encryption and anonymization protocols were implemented to ensure customer data is securely stored.</a:t>
            </a:r>
          </a:p>
        </p:txBody>
      </p:sp>
      <p:sp>
        <p:nvSpPr>
          <p:cNvPr name="TextBox 4" id="4"/>
          <p:cNvSpPr txBox="true"/>
          <p:nvPr/>
        </p:nvSpPr>
        <p:spPr>
          <a:xfrm rot="0">
            <a:off x="8483036" y="5295156"/>
            <a:ext cx="3230964" cy="1842135"/>
          </a:xfrm>
          <a:prstGeom prst="rect">
            <a:avLst/>
          </a:prstGeom>
        </p:spPr>
        <p:txBody>
          <a:bodyPr anchor="t" rtlCol="false" tIns="0" lIns="0" bIns="0" rIns="0">
            <a:spAutoFit/>
          </a:bodyPr>
          <a:lstStyle/>
          <a:p>
            <a:pPr algn="l">
              <a:lnSpc>
                <a:spcPts val="2940"/>
              </a:lnSpc>
            </a:pPr>
            <a:r>
              <a:rPr lang="en-US" sz="2100">
                <a:solidFill>
                  <a:srgbClr val="2D262A"/>
                </a:solidFill>
                <a:latin typeface="Montserrat Classic"/>
                <a:ea typeface="Montserrat Classic"/>
                <a:cs typeface="Montserrat Classic"/>
                <a:sym typeface="Montserrat Classic"/>
              </a:rPr>
              <a:t>The chatbot was retrained using a larger dataset to handle complex queries more effectively.</a:t>
            </a:r>
          </a:p>
        </p:txBody>
      </p:sp>
      <p:sp>
        <p:nvSpPr>
          <p:cNvPr name="TextBox 5" id="5"/>
          <p:cNvSpPr txBox="true"/>
          <p:nvPr/>
        </p:nvSpPr>
        <p:spPr>
          <a:xfrm rot="0">
            <a:off x="12285500" y="5295156"/>
            <a:ext cx="3230964" cy="1470660"/>
          </a:xfrm>
          <a:prstGeom prst="rect">
            <a:avLst/>
          </a:prstGeom>
        </p:spPr>
        <p:txBody>
          <a:bodyPr anchor="t" rtlCol="false" tIns="0" lIns="0" bIns="0" rIns="0">
            <a:spAutoFit/>
          </a:bodyPr>
          <a:lstStyle/>
          <a:p>
            <a:pPr algn="l">
              <a:lnSpc>
                <a:spcPts val="2940"/>
              </a:lnSpc>
            </a:pPr>
            <a:r>
              <a:rPr lang="en-US" sz="2100">
                <a:solidFill>
                  <a:srgbClr val="2D262A"/>
                </a:solidFill>
                <a:latin typeface="Montserrat Classic"/>
                <a:ea typeface="Montserrat Classic"/>
                <a:cs typeface="Montserrat Classic"/>
                <a:sym typeface="Montserrat Classic"/>
              </a:rPr>
              <a:t>When team members faced health challenges, we redistributed tasks to meet deadlines.</a:t>
            </a:r>
          </a:p>
        </p:txBody>
      </p:sp>
      <p:sp>
        <p:nvSpPr>
          <p:cNvPr name="TextBox 6" id="6"/>
          <p:cNvSpPr txBox="true"/>
          <p:nvPr/>
        </p:nvSpPr>
        <p:spPr>
          <a:xfrm rot="0">
            <a:off x="4679155" y="4168875"/>
            <a:ext cx="2580738" cy="481330"/>
          </a:xfrm>
          <a:prstGeom prst="rect">
            <a:avLst/>
          </a:prstGeom>
        </p:spPr>
        <p:txBody>
          <a:bodyPr anchor="t" rtlCol="false" tIns="0" lIns="0" bIns="0" rIns="0">
            <a:spAutoFit/>
          </a:bodyPr>
          <a:lstStyle/>
          <a:p>
            <a:pPr algn="l">
              <a:lnSpc>
                <a:spcPts val="3919"/>
              </a:lnSpc>
            </a:pPr>
            <a:r>
              <a:rPr lang="en-US" sz="2799" b="true">
                <a:solidFill>
                  <a:srgbClr val="1211CA"/>
                </a:solidFill>
                <a:latin typeface="Montserrat Classic Bold"/>
                <a:ea typeface="Montserrat Classic Bold"/>
                <a:cs typeface="Montserrat Classic Bold"/>
                <a:sym typeface="Montserrat Classic Bold"/>
              </a:rPr>
              <a:t>Data Privacy</a:t>
            </a:r>
          </a:p>
        </p:txBody>
      </p:sp>
      <p:sp>
        <p:nvSpPr>
          <p:cNvPr name="TextBox 7" id="7"/>
          <p:cNvSpPr txBox="true"/>
          <p:nvPr/>
        </p:nvSpPr>
        <p:spPr>
          <a:xfrm rot="0">
            <a:off x="8483036" y="4168875"/>
            <a:ext cx="3230964" cy="481330"/>
          </a:xfrm>
          <a:prstGeom prst="rect">
            <a:avLst/>
          </a:prstGeom>
        </p:spPr>
        <p:txBody>
          <a:bodyPr anchor="t" rtlCol="false" tIns="0" lIns="0" bIns="0" rIns="0">
            <a:spAutoFit/>
          </a:bodyPr>
          <a:lstStyle/>
          <a:p>
            <a:pPr algn="l">
              <a:lnSpc>
                <a:spcPts val="3919"/>
              </a:lnSpc>
            </a:pPr>
            <a:r>
              <a:rPr lang="en-US" sz="2799" b="true">
                <a:solidFill>
                  <a:srgbClr val="1211CA"/>
                </a:solidFill>
                <a:latin typeface="Montserrat Classic Bold"/>
                <a:ea typeface="Montserrat Classic Bold"/>
                <a:cs typeface="Montserrat Classic Bold"/>
                <a:sym typeface="Montserrat Classic Bold"/>
              </a:rPr>
              <a:t>NLP Re-Training</a:t>
            </a:r>
          </a:p>
        </p:txBody>
      </p:sp>
      <p:sp>
        <p:nvSpPr>
          <p:cNvPr name="TextBox 8" id="8"/>
          <p:cNvSpPr txBox="true"/>
          <p:nvPr/>
        </p:nvSpPr>
        <p:spPr>
          <a:xfrm rot="0">
            <a:off x="12282974" y="4168875"/>
            <a:ext cx="3760464" cy="481330"/>
          </a:xfrm>
          <a:prstGeom prst="rect">
            <a:avLst/>
          </a:prstGeom>
        </p:spPr>
        <p:txBody>
          <a:bodyPr anchor="t" rtlCol="false" tIns="0" lIns="0" bIns="0" rIns="0">
            <a:spAutoFit/>
          </a:bodyPr>
          <a:lstStyle/>
          <a:p>
            <a:pPr algn="l">
              <a:lnSpc>
                <a:spcPts val="3919"/>
              </a:lnSpc>
            </a:pPr>
            <a:r>
              <a:rPr lang="en-US" sz="2799" b="true">
                <a:solidFill>
                  <a:srgbClr val="1211CA"/>
                </a:solidFill>
                <a:latin typeface="Montserrat Classic Bold"/>
                <a:ea typeface="Montserrat Classic Bold"/>
                <a:cs typeface="Montserrat Classic Bold"/>
                <a:sym typeface="Montserrat Classic Bold"/>
              </a:rPr>
              <a:t>Task Redistribution</a:t>
            </a:r>
          </a:p>
        </p:txBody>
      </p:sp>
      <p:sp>
        <p:nvSpPr>
          <p:cNvPr name="TextBox 9" id="9"/>
          <p:cNvSpPr txBox="true"/>
          <p:nvPr/>
        </p:nvSpPr>
        <p:spPr>
          <a:xfrm rot="0">
            <a:off x="14007017" y="962025"/>
            <a:ext cx="3751819" cy="1780540"/>
          </a:xfrm>
          <a:prstGeom prst="rect">
            <a:avLst/>
          </a:prstGeom>
        </p:spPr>
        <p:txBody>
          <a:bodyPr anchor="t" rtlCol="false" tIns="0" lIns="0" bIns="0" rIns="0">
            <a:spAutoFit/>
          </a:bodyPr>
          <a:lstStyle/>
          <a:p>
            <a:pPr algn="r">
              <a:lnSpc>
                <a:spcPts val="4759"/>
              </a:lnSpc>
            </a:pPr>
            <a:r>
              <a:rPr lang="en-US" sz="3399" b="true">
                <a:solidFill>
                  <a:srgbClr val="101010"/>
                </a:solidFill>
                <a:latin typeface="Montserrat Classic Bold"/>
                <a:ea typeface="Montserrat Classic Bold"/>
                <a:cs typeface="Montserrat Classic Bold"/>
                <a:sym typeface="Montserrat Classic Bold"/>
              </a:rPr>
              <a:t>Challenges and Solutions</a:t>
            </a:r>
          </a:p>
          <a:p>
            <a:pPr algn="r">
              <a:lnSpc>
                <a:spcPts val="4759"/>
              </a:lnSpc>
            </a:pPr>
          </a:p>
        </p:txBody>
      </p:sp>
      <p:grpSp>
        <p:nvGrpSpPr>
          <p:cNvPr name="Group 10" id="10"/>
          <p:cNvGrpSpPr/>
          <p:nvPr/>
        </p:nvGrpSpPr>
        <p:grpSpPr>
          <a:xfrm rot="0">
            <a:off x="14328039" y="2387474"/>
            <a:ext cx="3430797" cy="169019"/>
            <a:chOff x="0" y="0"/>
            <a:chExt cx="903584" cy="44515"/>
          </a:xfrm>
        </p:grpSpPr>
        <p:sp>
          <p:nvSpPr>
            <p:cNvPr name="Freeform 11" id="11"/>
            <p:cNvSpPr/>
            <p:nvPr/>
          </p:nvSpPr>
          <p:spPr>
            <a:xfrm flipH="false" flipV="false" rot="0">
              <a:off x="0" y="0"/>
              <a:ext cx="903584" cy="44515"/>
            </a:xfrm>
            <a:custGeom>
              <a:avLst/>
              <a:gdLst/>
              <a:ahLst/>
              <a:cxnLst/>
              <a:rect r="r" b="b" t="t" l="l"/>
              <a:pathLst>
                <a:path h="44515" w="903584">
                  <a:moveTo>
                    <a:pt x="0" y="0"/>
                  </a:moveTo>
                  <a:lnTo>
                    <a:pt x="903584" y="0"/>
                  </a:lnTo>
                  <a:lnTo>
                    <a:pt x="903584" y="44515"/>
                  </a:lnTo>
                  <a:lnTo>
                    <a:pt x="0" y="44515"/>
                  </a:lnTo>
                  <a:close/>
                </a:path>
              </a:pathLst>
            </a:custGeom>
            <a:solidFill>
              <a:srgbClr val="F9B314"/>
            </a:solidFill>
          </p:spPr>
        </p:sp>
        <p:sp>
          <p:nvSpPr>
            <p:cNvPr name="TextBox 12" id="12"/>
            <p:cNvSpPr txBox="true"/>
            <p:nvPr/>
          </p:nvSpPr>
          <p:spPr>
            <a:xfrm>
              <a:off x="0" y="-38100"/>
              <a:ext cx="903584" cy="82615"/>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1008255" y="981075"/>
            <a:ext cx="3489971" cy="349250"/>
          </a:xfrm>
          <a:prstGeom prst="rect">
            <a:avLst/>
          </a:prstGeom>
        </p:spPr>
        <p:txBody>
          <a:bodyPr anchor="t" rtlCol="false" tIns="0" lIns="0" bIns="0" rIns="0">
            <a:spAutoFit/>
          </a:bodyPr>
          <a:lstStyle/>
          <a:p>
            <a:pPr algn="l">
              <a:lnSpc>
                <a:spcPts val="2800"/>
              </a:lnSpc>
            </a:pPr>
            <a:r>
              <a:rPr lang="en-US" sz="2000" b="true">
                <a:solidFill>
                  <a:srgbClr val="101010"/>
                </a:solidFill>
                <a:latin typeface="Montserrat Classic Bold"/>
                <a:ea typeface="Montserrat Classic Bold"/>
                <a:cs typeface="Montserrat Classic Bold"/>
                <a:sym typeface="Montserrat Classic Bold"/>
              </a:rPr>
              <a:t>Jadera Chatbot</a:t>
            </a:r>
          </a:p>
        </p:txBody>
      </p:sp>
      <p:sp>
        <p:nvSpPr>
          <p:cNvPr name="TextBox 14" id="14"/>
          <p:cNvSpPr txBox="true"/>
          <p:nvPr/>
        </p:nvSpPr>
        <p:spPr>
          <a:xfrm rot="-5400000">
            <a:off x="-1409280" y="7305884"/>
            <a:ext cx="3974630" cy="405765"/>
          </a:xfrm>
          <a:prstGeom prst="rect">
            <a:avLst/>
          </a:prstGeom>
        </p:spPr>
        <p:txBody>
          <a:bodyPr anchor="t" rtlCol="false" tIns="0" lIns="0" bIns="0" rIns="0">
            <a:spAutoFit/>
          </a:bodyPr>
          <a:lstStyle/>
          <a:p>
            <a:pPr algn="l">
              <a:lnSpc>
                <a:spcPts val="3359"/>
              </a:lnSpc>
            </a:pPr>
            <a:r>
              <a:rPr lang="en-US" sz="2400">
                <a:solidFill>
                  <a:srgbClr val="A02DD5"/>
                </a:solidFill>
                <a:latin typeface="Montserrat Classic"/>
                <a:ea typeface="Montserrat Classic"/>
                <a:cs typeface="Montserrat Classic"/>
                <a:sym typeface="Montserrat Classic"/>
              </a:rPr>
              <a:t>T2 Solutions</a:t>
            </a:r>
          </a:p>
        </p:txBody>
      </p:sp>
      <p:grpSp>
        <p:nvGrpSpPr>
          <p:cNvPr name="Group 15" id="15"/>
          <p:cNvGrpSpPr/>
          <p:nvPr/>
        </p:nvGrpSpPr>
        <p:grpSpPr>
          <a:xfrm rot="0">
            <a:off x="495803" y="1028700"/>
            <a:ext cx="212090" cy="5143500"/>
            <a:chOff x="0" y="0"/>
            <a:chExt cx="55859" cy="1354667"/>
          </a:xfrm>
        </p:grpSpPr>
        <p:sp>
          <p:nvSpPr>
            <p:cNvPr name="Freeform 16" id="16"/>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F9B314"/>
            </a:solidFill>
          </p:spPr>
        </p:sp>
        <p:sp>
          <p:nvSpPr>
            <p:cNvPr name="TextBox 17" id="17"/>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028700" y="1488465"/>
            <a:ext cx="2053007" cy="107900"/>
            <a:chOff x="0" y="0"/>
            <a:chExt cx="540710" cy="28418"/>
          </a:xfrm>
        </p:grpSpPr>
        <p:sp>
          <p:nvSpPr>
            <p:cNvPr name="Freeform 19" id="19"/>
            <p:cNvSpPr/>
            <p:nvPr/>
          </p:nvSpPr>
          <p:spPr>
            <a:xfrm flipH="false" flipV="false" rot="0">
              <a:off x="0" y="0"/>
              <a:ext cx="540710" cy="28418"/>
            </a:xfrm>
            <a:custGeom>
              <a:avLst/>
              <a:gdLst/>
              <a:ahLst/>
              <a:cxnLst/>
              <a:rect r="r" b="b" t="t" l="l"/>
              <a:pathLst>
                <a:path h="28418" w="540710">
                  <a:moveTo>
                    <a:pt x="0" y="0"/>
                  </a:moveTo>
                  <a:lnTo>
                    <a:pt x="540710" y="0"/>
                  </a:lnTo>
                  <a:lnTo>
                    <a:pt x="540710" y="28418"/>
                  </a:lnTo>
                  <a:lnTo>
                    <a:pt x="0" y="28418"/>
                  </a:lnTo>
                  <a:close/>
                </a:path>
              </a:pathLst>
            </a:custGeom>
            <a:solidFill>
              <a:srgbClr val="F9B314"/>
            </a:solidFill>
          </p:spPr>
        </p:sp>
        <p:sp>
          <p:nvSpPr>
            <p:cNvPr name="TextBox 20" id="20"/>
            <p:cNvSpPr txBox="true"/>
            <p:nvPr/>
          </p:nvSpPr>
          <p:spPr>
            <a:xfrm>
              <a:off x="0" y="-38100"/>
              <a:ext cx="540710" cy="66518"/>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32768" y="2877527"/>
            <a:ext cx="6448950"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Heavy"/>
                <a:ea typeface="Montserrat Heavy"/>
                <a:cs typeface="Montserrat Heavy"/>
                <a:sym typeface="Montserrat Heavy"/>
              </a:rPr>
              <a:t>Human Factors</a:t>
            </a:r>
          </a:p>
        </p:txBody>
      </p:sp>
      <p:sp>
        <p:nvSpPr>
          <p:cNvPr name="TextBox 3" id="3"/>
          <p:cNvSpPr txBox="true"/>
          <p:nvPr/>
        </p:nvSpPr>
        <p:spPr>
          <a:xfrm rot="0">
            <a:off x="1280794" y="3658012"/>
            <a:ext cx="6448950" cy="1024509"/>
          </a:xfrm>
          <a:prstGeom prst="rect">
            <a:avLst/>
          </a:prstGeom>
        </p:spPr>
        <p:txBody>
          <a:bodyPr anchor="t" rtlCol="false" tIns="0" lIns="0" bIns="0" rIns="0">
            <a:spAutoFit/>
          </a:bodyPr>
          <a:lstStyle/>
          <a:p>
            <a:pPr algn="l">
              <a:lnSpc>
                <a:spcPts val="3947"/>
              </a:lnSpc>
            </a:pPr>
            <a:r>
              <a:rPr lang="en-US" sz="4200" b="true">
                <a:solidFill>
                  <a:srgbClr val="F9B314"/>
                </a:solidFill>
                <a:latin typeface="Montserrat Heavy"/>
                <a:ea typeface="Montserrat Heavy"/>
                <a:cs typeface="Montserrat Heavy"/>
                <a:sym typeface="Montserrat Heavy"/>
              </a:rPr>
              <a:t> in Chatbot Design</a:t>
            </a:r>
          </a:p>
          <a:p>
            <a:pPr algn="l">
              <a:lnSpc>
                <a:spcPts val="3947"/>
              </a:lnSpc>
            </a:pPr>
          </a:p>
        </p:txBody>
      </p:sp>
      <p:sp>
        <p:nvSpPr>
          <p:cNvPr name="TextBox 4" id="4"/>
          <p:cNvSpPr txBox="true"/>
          <p:nvPr/>
        </p:nvSpPr>
        <p:spPr>
          <a:xfrm rot="0">
            <a:off x="3081707" y="5766473"/>
            <a:ext cx="2123595" cy="356235"/>
          </a:xfrm>
          <a:prstGeom prst="rect">
            <a:avLst/>
          </a:prstGeom>
        </p:spPr>
        <p:txBody>
          <a:bodyPr anchor="t" rtlCol="false" tIns="0" lIns="0" bIns="0" rIns="0">
            <a:spAutoFit/>
          </a:bodyPr>
          <a:lstStyle/>
          <a:p>
            <a:pPr algn="l">
              <a:lnSpc>
                <a:spcPts val="2940"/>
              </a:lnSpc>
            </a:pPr>
            <a:r>
              <a:rPr lang="en-US" sz="2100" b="true">
                <a:solidFill>
                  <a:srgbClr val="1211CA"/>
                </a:solidFill>
                <a:latin typeface="Montserrat Classic Bold"/>
                <a:ea typeface="Montserrat Classic Bold"/>
                <a:cs typeface="Montserrat Classic Bold"/>
                <a:sym typeface="Montserrat Classic Bold"/>
              </a:rPr>
              <a:t>Ease of Use</a:t>
            </a:r>
          </a:p>
        </p:txBody>
      </p:sp>
      <p:sp>
        <p:nvSpPr>
          <p:cNvPr name="TextBox 5" id="5"/>
          <p:cNvSpPr txBox="true"/>
          <p:nvPr/>
        </p:nvSpPr>
        <p:spPr>
          <a:xfrm rot="0">
            <a:off x="8255642" y="5657603"/>
            <a:ext cx="2580738" cy="727710"/>
          </a:xfrm>
          <a:prstGeom prst="rect">
            <a:avLst/>
          </a:prstGeom>
        </p:spPr>
        <p:txBody>
          <a:bodyPr anchor="t" rtlCol="false" tIns="0" lIns="0" bIns="0" rIns="0">
            <a:spAutoFit/>
          </a:bodyPr>
          <a:lstStyle/>
          <a:p>
            <a:pPr algn="l">
              <a:lnSpc>
                <a:spcPts val="2940"/>
              </a:lnSpc>
            </a:pPr>
            <a:r>
              <a:rPr lang="en-US" sz="2100" b="true">
                <a:solidFill>
                  <a:srgbClr val="1211CA"/>
                </a:solidFill>
                <a:latin typeface="Montserrat Classic Bold"/>
                <a:ea typeface="Montserrat Classic Bold"/>
                <a:cs typeface="Montserrat Classic Bold"/>
                <a:sym typeface="Montserrat Classic Bold"/>
              </a:rPr>
              <a:t>Customer Satisfaction</a:t>
            </a:r>
          </a:p>
        </p:txBody>
      </p:sp>
      <p:sp>
        <p:nvSpPr>
          <p:cNvPr name="TextBox 6" id="6"/>
          <p:cNvSpPr txBox="true"/>
          <p:nvPr/>
        </p:nvSpPr>
        <p:spPr>
          <a:xfrm rot="0">
            <a:off x="14119133" y="5871105"/>
            <a:ext cx="2580738" cy="356235"/>
          </a:xfrm>
          <a:prstGeom prst="rect">
            <a:avLst/>
          </a:prstGeom>
        </p:spPr>
        <p:txBody>
          <a:bodyPr anchor="t" rtlCol="false" tIns="0" lIns="0" bIns="0" rIns="0">
            <a:spAutoFit/>
          </a:bodyPr>
          <a:lstStyle/>
          <a:p>
            <a:pPr algn="l">
              <a:lnSpc>
                <a:spcPts val="2940"/>
              </a:lnSpc>
            </a:pPr>
            <a:r>
              <a:rPr lang="en-US" sz="2100" b="true">
                <a:solidFill>
                  <a:srgbClr val="1211CA"/>
                </a:solidFill>
                <a:latin typeface="Montserrat Classic Bold"/>
                <a:ea typeface="Montserrat Classic Bold"/>
                <a:cs typeface="Montserrat Classic Bold"/>
                <a:sym typeface="Montserrat Classic Bold"/>
              </a:rPr>
              <a:t>Adaptability</a:t>
            </a:r>
          </a:p>
        </p:txBody>
      </p:sp>
      <p:sp>
        <p:nvSpPr>
          <p:cNvPr name="TextBox 7" id="7"/>
          <p:cNvSpPr txBox="true"/>
          <p:nvPr/>
        </p:nvSpPr>
        <p:spPr>
          <a:xfrm rot="0">
            <a:off x="13673569" y="1112837"/>
            <a:ext cx="4317413" cy="580390"/>
          </a:xfrm>
          <a:prstGeom prst="rect">
            <a:avLst/>
          </a:prstGeom>
        </p:spPr>
        <p:txBody>
          <a:bodyPr anchor="t" rtlCol="false" tIns="0" lIns="0" bIns="0" rIns="0">
            <a:spAutoFit/>
          </a:bodyPr>
          <a:lstStyle/>
          <a:p>
            <a:pPr algn="r">
              <a:lnSpc>
                <a:spcPts val="4759"/>
              </a:lnSpc>
            </a:pPr>
            <a:r>
              <a:rPr lang="en-US" b="true" sz="3399">
                <a:solidFill>
                  <a:srgbClr val="101010"/>
                </a:solidFill>
                <a:latin typeface="Montserrat Classic Bold"/>
                <a:ea typeface="Montserrat Classic Bold"/>
                <a:cs typeface="Montserrat Classic Bold"/>
                <a:sym typeface="Montserrat Classic Bold"/>
              </a:rPr>
              <a:t>The Human Factor</a:t>
            </a:r>
          </a:p>
        </p:txBody>
      </p:sp>
      <p:grpSp>
        <p:nvGrpSpPr>
          <p:cNvPr name="Group 8" id="8"/>
          <p:cNvGrpSpPr/>
          <p:nvPr/>
        </p:nvGrpSpPr>
        <p:grpSpPr>
          <a:xfrm rot="0">
            <a:off x="13966185" y="1875158"/>
            <a:ext cx="4024797" cy="132617"/>
            <a:chOff x="0" y="0"/>
            <a:chExt cx="1060029" cy="34928"/>
          </a:xfrm>
        </p:grpSpPr>
        <p:sp>
          <p:nvSpPr>
            <p:cNvPr name="Freeform 9" id="9"/>
            <p:cNvSpPr/>
            <p:nvPr/>
          </p:nvSpPr>
          <p:spPr>
            <a:xfrm flipH="false" flipV="false" rot="0">
              <a:off x="0" y="0"/>
              <a:ext cx="1060029" cy="34928"/>
            </a:xfrm>
            <a:custGeom>
              <a:avLst/>
              <a:gdLst/>
              <a:ahLst/>
              <a:cxnLst/>
              <a:rect r="r" b="b" t="t" l="l"/>
              <a:pathLst>
                <a:path h="34928" w="1060029">
                  <a:moveTo>
                    <a:pt x="0" y="0"/>
                  </a:moveTo>
                  <a:lnTo>
                    <a:pt x="1060029" y="0"/>
                  </a:lnTo>
                  <a:lnTo>
                    <a:pt x="1060029" y="34928"/>
                  </a:lnTo>
                  <a:lnTo>
                    <a:pt x="0" y="34928"/>
                  </a:lnTo>
                  <a:close/>
                </a:path>
              </a:pathLst>
            </a:custGeom>
            <a:solidFill>
              <a:srgbClr val="F9B314"/>
            </a:solidFill>
          </p:spPr>
        </p:sp>
        <p:sp>
          <p:nvSpPr>
            <p:cNvPr name="TextBox 10" id="10"/>
            <p:cNvSpPr txBox="true"/>
            <p:nvPr/>
          </p:nvSpPr>
          <p:spPr>
            <a:xfrm>
              <a:off x="0" y="-38100"/>
              <a:ext cx="1060029" cy="73028"/>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28700" y="981075"/>
            <a:ext cx="3765269" cy="349250"/>
          </a:xfrm>
          <a:prstGeom prst="rect">
            <a:avLst/>
          </a:prstGeom>
        </p:spPr>
        <p:txBody>
          <a:bodyPr anchor="t" rtlCol="false" tIns="0" lIns="0" bIns="0" rIns="0">
            <a:spAutoFit/>
          </a:bodyPr>
          <a:lstStyle/>
          <a:p>
            <a:pPr algn="l">
              <a:lnSpc>
                <a:spcPts val="2800"/>
              </a:lnSpc>
            </a:pPr>
            <a:r>
              <a:rPr lang="en-US" sz="2000" b="true">
                <a:solidFill>
                  <a:srgbClr val="101010"/>
                </a:solidFill>
                <a:latin typeface="Montserrat Classic Bold"/>
                <a:ea typeface="Montserrat Classic Bold"/>
                <a:cs typeface="Montserrat Classic Bold"/>
                <a:sym typeface="Montserrat Classic Bold"/>
              </a:rPr>
              <a:t>Jadera ChatBot</a:t>
            </a:r>
          </a:p>
        </p:txBody>
      </p:sp>
      <p:sp>
        <p:nvSpPr>
          <p:cNvPr name="TextBox 12" id="12"/>
          <p:cNvSpPr txBox="true"/>
          <p:nvPr/>
        </p:nvSpPr>
        <p:spPr>
          <a:xfrm rot="0">
            <a:off x="2055204" y="6601293"/>
            <a:ext cx="3233193" cy="1470660"/>
          </a:xfrm>
          <a:prstGeom prst="rect">
            <a:avLst/>
          </a:prstGeom>
        </p:spPr>
        <p:txBody>
          <a:bodyPr anchor="t" rtlCol="false" tIns="0" lIns="0" bIns="0" rIns="0">
            <a:spAutoFit/>
          </a:bodyPr>
          <a:lstStyle/>
          <a:p>
            <a:pPr algn="l">
              <a:lnSpc>
                <a:spcPts val="2940"/>
              </a:lnSpc>
            </a:pPr>
            <a:r>
              <a:rPr lang="en-US" sz="2100">
                <a:solidFill>
                  <a:srgbClr val="1211CA"/>
                </a:solidFill>
                <a:latin typeface="Montserrat Classic"/>
                <a:ea typeface="Montserrat Classic"/>
                <a:cs typeface="Montserrat Classic"/>
                <a:sym typeface="Montserrat Classic"/>
              </a:rPr>
              <a:t>The chatbot interface is simple and intuitive, requiring minimal effort from users.</a:t>
            </a:r>
          </a:p>
        </p:txBody>
      </p:sp>
      <p:sp>
        <p:nvSpPr>
          <p:cNvPr name="TextBox 13" id="13"/>
          <p:cNvSpPr txBox="true"/>
          <p:nvPr/>
        </p:nvSpPr>
        <p:spPr>
          <a:xfrm rot="0">
            <a:off x="7208889" y="6601293"/>
            <a:ext cx="3870222" cy="1842135"/>
          </a:xfrm>
          <a:prstGeom prst="rect">
            <a:avLst/>
          </a:prstGeom>
        </p:spPr>
        <p:txBody>
          <a:bodyPr anchor="t" rtlCol="false" tIns="0" lIns="0" bIns="0" rIns="0">
            <a:spAutoFit/>
          </a:bodyPr>
          <a:lstStyle/>
          <a:p>
            <a:pPr algn="l">
              <a:lnSpc>
                <a:spcPts val="2940"/>
              </a:lnSpc>
            </a:pPr>
            <a:r>
              <a:rPr lang="en-US" sz="2100">
                <a:solidFill>
                  <a:srgbClr val="1211CA"/>
                </a:solidFill>
                <a:latin typeface="Montserrat Classic"/>
                <a:ea typeface="Montserrat Classic"/>
                <a:cs typeface="Montserrat Classic"/>
                <a:sym typeface="Montserrat Classic"/>
              </a:rPr>
              <a:t>The chatbot reduces waiting times and enhances the overall customer experience by providing instant responses</a:t>
            </a:r>
          </a:p>
        </p:txBody>
      </p:sp>
      <p:sp>
        <p:nvSpPr>
          <p:cNvPr name="TextBox 14" id="14"/>
          <p:cNvSpPr txBox="true"/>
          <p:nvPr/>
        </p:nvSpPr>
        <p:spPr>
          <a:xfrm rot="0">
            <a:off x="13003161" y="6601293"/>
            <a:ext cx="3696709" cy="1470780"/>
          </a:xfrm>
          <a:prstGeom prst="rect">
            <a:avLst/>
          </a:prstGeom>
        </p:spPr>
        <p:txBody>
          <a:bodyPr anchor="t" rtlCol="false" tIns="0" lIns="0" bIns="0" rIns="0">
            <a:spAutoFit/>
          </a:bodyPr>
          <a:lstStyle/>
          <a:p>
            <a:pPr algn="l">
              <a:lnSpc>
                <a:spcPts val="2933"/>
              </a:lnSpc>
            </a:pPr>
            <a:r>
              <a:rPr lang="en-US" sz="2095">
                <a:solidFill>
                  <a:srgbClr val="1211CA"/>
                </a:solidFill>
                <a:latin typeface="Montserrat Classic"/>
                <a:ea typeface="Montserrat Classic"/>
                <a:cs typeface="Montserrat Classic"/>
                <a:sym typeface="Montserrat Classic"/>
              </a:rPr>
              <a:t>The chatbot learns from interactions and adapts to provide more relevant responses over time.</a:t>
            </a:r>
          </a:p>
        </p:txBody>
      </p:sp>
      <p:pic>
        <p:nvPicPr>
          <p:cNvPr name="Picture 15" id="15"/>
          <p:cNvPicPr>
            <a:picLocks noChangeAspect="true"/>
          </p:cNvPicPr>
          <p:nvPr/>
        </p:nvPicPr>
        <p:blipFill>
          <a:blip r:embed="rId2"/>
          <a:stretch>
            <a:fillRect/>
          </a:stretch>
        </p:blipFill>
        <p:spPr>
          <a:xfrm rot="0">
            <a:off x="7136599" y="5760934"/>
            <a:ext cx="867484" cy="559149"/>
          </a:xfrm>
          <a:prstGeom prst="rect">
            <a:avLst/>
          </a:prstGeom>
        </p:spPr>
      </p:pic>
      <p:pic>
        <p:nvPicPr>
          <p:cNvPr name="Picture 16" id="16"/>
          <p:cNvPicPr>
            <a:picLocks noChangeAspect="true"/>
          </p:cNvPicPr>
          <p:nvPr/>
        </p:nvPicPr>
        <p:blipFill>
          <a:blip r:embed="rId3"/>
          <a:stretch>
            <a:fillRect/>
          </a:stretch>
        </p:blipFill>
        <p:spPr>
          <a:xfrm rot="0">
            <a:off x="1980745" y="5675679"/>
            <a:ext cx="893509" cy="575924"/>
          </a:xfrm>
          <a:prstGeom prst="rect">
            <a:avLst/>
          </a:prstGeom>
        </p:spPr>
      </p:pic>
      <p:pic>
        <p:nvPicPr>
          <p:cNvPr name="Picture 17" id="17"/>
          <p:cNvPicPr>
            <a:picLocks noChangeAspect="true"/>
          </p:cNvPicPr>
          <p:nvPr/>
        </p:nvPicPr>
        <p:blipFill>
          <a:blip r:embed="rId4"/>
          <a:stretch>
            <a:fillRect/>
          </a:stretch>
        </p:blipFill>
        <p:spPr>
          <a:xfrm rot="0">
            <a:off x="12928997" y="5734666"/>
            <a:ext cx="948990" cy="611685"/>
          </a:xfrm>
          <a:prstGeom prst="rect">
            <a:avLst/>
          </a:prstGeom>
        </p:spPr>
      </p:pic>
      <p:sp>
        <p:nvSpPr>
          <p:cNvPr name="TextBox 18" id="18"/>
          <p:cNvSpPr txBox="true"/>
          <p:nvPr/>
        </p:nvSpPr>
        <p:spPr>
          <a:xfrm rot="0">
            <a:off x="8598752" y="2838093"/>
            <a:ext cx="8936614" cy="1099185"/>
          </a:xfrm>
          <a:prstGeom prst="rect">
            <a:avLst/>
          </a:prstGeom>
        </p:spPr>
        <p:txBody>
          <a:bodyPr anchor="t" rtlCol="false" tIns="0" lIns="0" bIns="0" rIns="0">
            <a:spAutoFit/>
          </a:bodyPr>
          <a:lstStyle/>
          <a:p>
            <a:pPr algn="l">
              <a:lnSpc>
                <a:spcPts val="2940"/>
              </a:lnSpc>
            </a:pPr>
            <a:r>
              <a:rPr lang="en-US" sz="2100">
                <a:solidFill>
                  <a:srgbClr val="1211CA"/>
                </a:solidFill>
                <a:latin typeface="Montserrat Classic"/>
                <a:ea typeface="Montserrat Classic"/>
                <a:cs typeface="Montserrat Classic"/>
                <a:sym typeface="Montserrat Classic"/>
              </a:rPr>
              <a:t>The chatbot simulates human conversation, providing an intuitive and natural user experience. User feedback is collected and used to continuously improve its responses, enhancing interaction quality.</a:t>
            </a:r>
          </a:p>
        </p:txBody>
      </p:sp>
      <p:grpSp>
        <p:nvGrpSpPr>
          <p:cNvPr name="Group 19" id="19"/>
          <p:cNvGrpSpPr/>
          <p:nvPr/>
        </p:nvGrpSpPr>
        <p:grpSpPr>
          <a:xfrm rot="0">
            <a:off x="1028700" y="1488465"/>
            <a:ext cx="2053007" cy="107900"/>
            <a:chOff x="0" y="0"/>
            <a:chExt cx="540710" cy="28418"/>
          </a:xfrm>
        </p:grpSpPr>
        <p:sp>
          <p:nvSpPr>
            <p:cNvPr name="Freeform 20" id="20"/>
            <p:cNvSpPr/>
            <p:nvPr/>
          </p:nvSpPr>
          <p:spPr>
            <a:xfrm flipH="false" flipV="false" rot="0">
              <a:off x="0" y="0"/>
              <a:ext cx="540710" cy="28418"/>
            </a:xfrm>
            <a:custGeom>
              <a:avLst/>
              <a:gdLst/>
              <a:ahLst/>
              <a:cxnLst/>
              <a:rect r="r" b="b" t="t" l="l"/>
              <a:pathLst>
                <a:path h="28418" w="540710">
                  <a:moveTo>
                    <a:pt x="0" y="0"/>
                  </a:moveTo>
                  <a:lnTo>
                    <a:pt x="540710" y="0"/>
                  </a:lnTo>
                  <a:lnTo>
                    <a:pt x="540710" y="28418"/>
                  </a:lnTo>
                  <a:lnTo>
                    <a:pt x="0" y="28418"/>
                  </a:lnTo>
                  <a:close/>
                </a:path>
              </a:pathLst>
            </a:custGeom>
            <a:solidFill>
              <a:srgbClr val="F9B314"/>
            </a:solidFill>
          </p:spPr>
        </p:sp>
        <p:sp>
          <p:nvSpPr>
            <p:cNvPr name="TextBox 21" id="21"/>
            <p:cNvSpPr txBox="true"/>
            <p:nvPr/>
          </p:nvSpPr>
          <p:spPr>
            <a:xfrm>
              <a:off x="0" y="-38100"/>
              <a:ext cx="540710" cy="66518"/>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5400000">
            <a:off x="-1409280" y="7305884"/>
            <a:ext cx="3974630" cy="405765"/>
          </a:xfrm>
          <a:prstGeom prst="rect">
            <a:avLst/>
          </a:prstGeom>
        </p:spPr>
        <p:txBody>
          <a:bodyPr anchor="t" rtlCol="false" tIns="0" lIns="0" bIns="0" rIns="0">
            <a:spAutoFit/>
          </a:bodyPr>
          <a:lstStyle/>
          <a:p>
            <a:pPr algn="l">
              <a:lnSpc>
                <a:spcPts val="3359"/>
              </a:lnSpc>
            </a:pPr>
            <a:r>
              <a:rPr lang="en-US" sz="2400">
                <a:solidFill>
                  <a:srgbClr val="A02DD5"/>
                </a:solidFill>
                <a:latin typeface="Montserrat Classic"/>
                <a:ea typeface="Montserrat Classic"/>
                <a:cs typeface="Montserrat Classic"/>
                <a:sym typeface="Montserrat Classic"/>
              </a:rPr>
              <a:t>T2 Solutions</a:t>
            </a:r>
          </a:p>
        </p:txBody>
      </p:sp>
      <p:grpSp>
        <p:nvGrpSpPr>
          <p:cNvPr name="Group 23" id="23"/>
          <p:cNvGrpSpPr/>
          <p:nvPr/>
        </p:nvGrpSpPr>
        <p:grpSpPr>
          <a:xfrm rot="0">
            <a:off x="495803" y="1028700"/>
            <a:ext cx="212090" cy="5143500"/>
            <a:chOff x="0" y="0"/>
            <a:chExt cx="55859" cy="1354667"/>
          </a:xfrm>
        </p:grpSpPr>
        <p:sp>
          <p:nvSpPr>
            <p:cNvPr name="Freeform 24" id="24"/>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F9B314"/>
            </a:solidFill>
          </p:spPr>
        </p:sp>
        <p:sp>
          <p:nvSpPr>
            <p:cNvPr name="TextBox 25" id="25"/>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830962" y="2497438"/>
            <a:ext cx="3922206" cy="1543050"/>
          </a:xfrm>
          <a:prstGeom prst="rect">
            <a:avLst/>
          </a:prstGeom>
        </p:spPr>
        <p:txBody>
          <a:bodyPr anchor="t" rtlCol="false" tIns="0" lIns="0" bIns="0" rIns="0">
            <a:spAutoFit/>
          </a:bodyPr>
          <a:lstStyle/>
          <a:p>
            <a:pPr algn="l">
              <a:lnSpc>
                <a:spcPts val="6299"/>
              </a:lnSpc>
            </a:pPr>
            <a:r>
              <a:rPr lang="en-US" sz="4499" b="true">
                <a:solidFill>
                  <a:srgbClr val="1211CA"/>
                </a:solidFill>
                <a:latin typeface="Montserrat Heavy"/>
                <a:ea typeface="Montserrat Heavy"/>
                <a:cs typeface="Montserrat Heavy"/>
                <a:sym typeface="Montserrat Heavy"/>
              </a:rPr>
              <a:t>Ethics and Privacy</a:t>
            </a:r>
          </a:p>
        </p:txBody>
      </p:sp>
      <p:sp>
        <p:nvSpPr>
          <p:cNvPr name="TextBox 3" id="3"/>
          <p:cNvSpPr txBox="true"/>
          <p:nvPr/>
        </p:nvSpPr>
        <p:spPr>
          <a:xfrm rot="0">
            <a:off x="2345176" y="5860453"/>
            <a:ext cx="4346990" cy="4070985"/>
          </a:xfrm>
          <a:prstGeom prst="rect">
            <a:avLst/>
          </a:prstGeom>
        </p:spPr>
        <p:txBody>
          <a:bodyPr anchor="t" rtlCol="false" tIns="0" lIns="0" bIns="0" rIns="0">
            <a:spAutoFit/>
          </a:bodyPr>
          <a:lstStyle/>
          <a:p>
            <a:pPr algn="l">
              <a:lnSpc>
                <a:spcPts val="2940"/>
              </a:lnSpc>
            </a:pPr>
            <a:r>
              <a:rPr lang="en-US" sz="2100">
                <a:solidFill>
                  <a:srgbClr val="2D262A"/>
                </a:solidFill>
                <a:latin typeface="Montserrat Classic"/>
                <a:ea typeface="Montserrat Classic"/>
                <a:cs typeface="Montserrat Classic"/>
                <a:sym typeface="Montserrat Classic"/>
              </a:rPr>
              <a:t>The chatbot adheres to Australian data privacy laws. All customer data, including feedback and order details, is securely stored in databases like customer_data.db and feedback.db. We are committed to ensuring that all sensitive information is anonymized and encrypted to protect users’ privacy.</a:t>
            </a:r>
          </a:p>
        </p:txBody>
      </p:sp>
      <p:sp>
        <p:nvSpPr>
          <p:cNvPr name="TextBox 4" id="4"/>
          <p:cNvSpPr txBox="true"/>
          <p:nvPr/>
        </p:nvSpPr>
        <p:spPr>
          <a:xfrm rot="0">
            <a:off x="7853631" y="5860453"/>
            <a:ext cx="3230964" cy="2213610"/>
          </a:xfrm>
          <a:prstGeom prst="rect">
            <a:avLst/>
          </a:prstGeom>
        </p:spPr>
        <p:txBody>
          <a:bodyPr anchor="t" rtlCol="false" tIns="0" lIns="0" bIns="0" rIns="0">
            <a:spAutoFit/>
          </a:bodyPr>
          <a:lstStyle/>
          <a:p>
            <a:pPr algn="l">
              <a:lnSpc>
                <a:spcPts val="2940"/>
              </a:lnSpc>
            </a:pPr>
            <a:r>
              <a:rPr lang="en-US" sz="2100">
                <a:solidFill>
                  <a:srgbClr val="2D262A"/>
                </a:solidFill>
                <a:latin typeface="Montserrat Classic"/>
                <a:ea typeface="Montserrat Classic"/>
                <a:cs typeface="Montserrat Classic"/>
                <a:sym typeface="Montserrat Classic"/>
              </a:rPr>
              <a:t>We ensured the chatbot is transparent, informing customers that their data will be collected only for improvement purposes.</a:t>
            </a:r>
          </a:p>
        </p:txBody>
      </p:sp>
      <p:sp>
        <p:nvSpPr>
          <p:cNvPr name="TextBox 5" id="5"/>
          <p:cNvSpPr txBox="true"/>
          <p:nvPr/>
        </p:nvSpPr>
        <p:spPr>
          <a:xfrm rot="0">
            <a:off x="12859715" y="5860453"/>
            <a:ext cx="3230964" cy="2213610"/>
          </a:xfrm>
          <a:prstGeom prst="rect">
            <a:avLst/>
          </a:prstGeom>
        </p:spPr>
        <p:txBody>
          <a:bodyPr anchor="t" rtlCol="false" tIns="0" lIns="0" bIns="0" rIns="0">
            <a:spAutoFit/>
          </a:bodyPr>
          <a:lstStyle/>
          <a:p>
            <a:pPr algn="l">
              <a:lnSpc>
                <a:spcPts val="2940"/>
              </a:lnSpc>
            </a:pPr>
            <a:r>
              <a:rPr lang="en-US" sz="2100">
                <a:solidFill>
                  <a:srgbClr val="2D262A"/>
                </a:solidFill>
                <a:latin typeface="Montserrat Classic"/>
                <a:ea typeface="Montserrat Classic"/>
                <a:cs typeface="Montserrat Classic"/>
                <a:sym typeface="Montserrat Classic"/>
              </a:rPr>
              <a:t>Customers are aware that their feedback is used to improve the chatbot’s interactions and Jadera’s customer service.</a:t>
            </a:r>
          </a:p>
        </p:txBody>
      </p:sp>
      <p:sp>
        <p:nvSpPr>
          <p:cNvPr name="TextBox 6" id="6"/>
          <p:cNvSpPr txBox="true"/>
          <p:nvPr/>
        </p:nvSpPr>
        <p:spPr>
          <a:xfrm rot="0">
            <a:off x="2345176" y="4544820"/>
            <a:ext cx="2580738" cy="976630"/>
          </a:xfrm>
          <a:prstGeom prst="rect">
            <a:avLst/>
          </a:prstGeom>
        </p:spPr>
        <p:txBody>
          <a:bodyPr anchor="t" rtlCol="false" tIns="0" lIns="0" bIns="0" rIns="0">
            <a:spAutoFit/>
          </a:bodyPr>
          <a:lstStyle/>
          <a:p>
            <a:pPr algn="l">
              <a:lnSpc>
                <a:spcPts val="3919"/>
              </a:lnSpc>
            </a:pPr>
            <a:r>
              <a:rPr lang="en-US" sz="2799" b="true">
                <a:solidFill>
                  <a:srgbClr val="1211CA"/>
                </a:solidFill>
                <a:latin typeface="Montserrat Classic Bold"/>
                <a:ea typeface="Montserrat Classic Bold"/>
                <a:cs typeface="Montserrat Classic Bold"/>
                <a:sym typeface="Montserrat Classic Bold"/>
              </a:rPr>
              <a:t>Data Privacy Compliance</a:t>
            </a:r>
          </a:p>
        </p:txBody>
      </p:sp>
      <p:sp>
        <p:nvSpPr>
          <p:cNvPr name="TextBox 7" id="7"/>
          <p:cNvSpPr txBox="true"/>
          <p:nvPr/>
        </p:nvSpPr>
        <p:spPr>
          <a:xfrm rot="0">
            <a:off x="7853631" y="4626610"/>
            <a:ext cx="2580738" cy="976630"/>
          </a:xfrm>
          <a:prstGeom prst="rect">
            <a:avLst/>
          </a:prstGeom>
        </p:spPr>
        <p:txBody>
          <a:bodyPr anchor="t" rtlCol="false" tIns="0" lIns="0" bIns="0" rIns="0">
            <a:spAutoFit/>
          </a:bodyPr>
          <a:lstStyle/>
          <a:p>
            <a:pPr algn="l">
              <a:lnSpc>
                <a:spcPts val="3919"/>
              </a:lnSpc>
            </a:pPr>
            <a:r>
              <a:rPr lang="en-US" sz="2799" b="true">
                <a:solidFill>
                  <a:srgbClr val="1211CA"/>
                </a:solidFill>
                <a:latin typeface="Montserrat Classic Bold"/>
                <a:ea typeface="Montserrat Classic Bold"/>
                <a:cs typeface="Montserrat Classic Bold"/>
                <a:sym typeface="Montserrat Classic Bold"/>
              </a:rPr>
              <a:t>Ethical AI Usage</a:t>
            </a:r>
          </a:p>
        </p:txBody>
      </p:sp>
      <p:sp>
        <p:nvSpPr>
          <p:cNvPr name="TextBox 8" id="8"/>
          <p:cNvSpPr txBox="true"/>
          <p:nvPr/>
        </p:nvSpPr>
        <p:spPr>
          <a:xfrm rot="0">
            <a:off x="12859715" y="4626610"/>
            <a:ext cx="2580738" cy="976630"/>
          </a:xfrm>
          <a:prstGeom prst="rect">
            <a:avLst/>
          </a:prstGeom>
        </p:spPr>
        <p:txBody>
          <a:bodyPr anchor="t" rtlCol="false" tIns="0" lIns="0" bIns="0" rIns="0">
            <a:spAutoFit/>
          </a:bodyPr>
          <a:lstStyle/>
          <a:p>
            <a:pPr algn="l">
              <a:lnSpc>
                <a:spcPts val="3919"/>
              </a:lnSpc>
            </a:pPr>
            <a:r>
              <a:rPr lang="en-US" sz="2799" b="true">
                <a:solidFill>
                  <a:srgbClr val="1211CA"/>
                </a:solidFill>
                <a:latin typeface="Montserrat Classic Bold"/>
                <a:ea typeface="Montserrat Classic Bold"/>
                <a:cs typeface="Montserrat Classic Bold"/>
                <a:sym typeface="Montserrat Classic Bold"/>
              </a:rPr>
              <a:t>Feedback Transparency</a:t>
            </a:r>
          </a:p>
        </p:txBody>
      </p:sp>
      <p:sp>
        <p:nvSpPr>
          <p:cNvPr name="TextBox 9" id="9"/>
          <p:cNvSpPr txBox="true"/>
          <p:nvPr/>
        </p:nvSpPr>
        <p:spPr>
          <a:xfrm rot="0">
            <a:off x="14028336" y="1112837"/>
            <a:ext cx="3751819" cy="580390"/>
          </a:xfrm>
          <a:prstGeom prst="rect">
            <a:avLst/>
          </a:prstGeom>
        </p:spPr>
        <p:txBody>
          <a:bodyPr anchor="t" rtlCol="false" tIns="0" lIns="0" bIns="0" rIns="0">
            <a:spAutoFit/>
          </a:bodyPr>
          <a:lstStyle/>
          <a:p>
            <a:pPr algn="r">
              <a:lnSpc>
                <a:spcPts val="4759"/>
              </a:lnSpc>
            </a:pPr>
            <a:r>
              <a:rPr lang="en-US" b="true" sz="3399">
                <a:solidFill>
                  <a:srgbClr val="101010"/>
                </a:solidFill>
                <a:latin typeface="Montserrat Classic Bold"/>
                <a:ea typeface="Montserrat Classic Bold"/>
                <a:cs typeface="Montserrat Classic Bold"/>
                <a:sym typeface="Montserrat Classic Bold"/>
              </a:rPr>
              <a:t>The Ethics</a:t>
            </a:r>
          </a:p>
        </p:txBody>
      </p:sp>
      <p:grpSp>
        <p:nvGrpSpPr>
          <p:cNvPr name="Group 10" id="10"/>
          <p:cNvGrpSpPr/>
          <p:nvPr/>
        </p:nvGrpSpPr>
        <p:grpSpPr>
          <a:xfrm rot="0">
            <a:off x="15440453" y="1693227"/>
            <a:ext cx="2627822" cy="149901"/>
            <a:chOff x="0" y="0"/>
            <a:chExt cx="692101" cy="39480"/>
          </a:xfrm>
        </p:grpSpPr>
        <p:sp>
          <p:nvSpPr>
            <p:cNvPr name="Freeform 11" id="11"/>
            <p:cNvSpPr/>
            <p:nvPr/>
          </p:nvSpPr>
          <p:spPr>
            <a:xfrm flipH="false" flipV="false" rot="0">
              <a:off x="0" y="0"/>
              <a:ext cx="692101" cy="39480"/>
            </a:xfrm>
            <a:custGeom>
              <a:avLst/>
              <a:gdLst/>
              <a:ahLst/>
              <a:cxnLst/>
              <a:rect r="r" b="b" t="t" l="l"/>
              <a:pathLst>
                <a:path h="39480" w="692101">
                  <a:moveTo>
                    <a:pt x="0" y="0"/>
                  </a:moveTo>
                  <a:lnTo>
                    <a:pt x="692101" y="0"/>
                  </a:lnTo>
                  <a:lnTo>
                    <a:pt x="692101" y="39480"/>
                  </a:lnTo>
                  <a:lnTo>
                    <a:pt x="0" y="39480"/>
                  </a:lnTo>
                  <a:close/>
                </a:path>
              </a:pathLst>
            </a:custGeom>
            <a:solidFill>
              <a:srgbClr val="F9B314"/>
            </a:solidFill>
          </p:spPr>
        </p:sp>
        <p:sp>
          <p:nvSpPr>
            <p:cNvPr name="TextBox 12" id="12"/>
            <p:cNvSpPr txBox="true"/>
            <p:nvPr/>
          </p:nvSpPr>
          <p:spPr>
            <a:xfrm>
              <a:off x="0" y="-38100"/>
              <a:ext cx="692101" cy="77580"/>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1028700" y="981075"/>
            <a:ext cx="3489971" cy="349250"/>
          </a:xfrm>
          <a:prstGeom prst="rect">
            <a:avLst/>
          </a:prstGeom>
        </p:spPr>
        <p:txBody>
          <a:bodyPr anchor="t" rtlCol="false" tIns="0" lIns="0" bIns="0" rIns="0">
            <a:spAutoFit/>
          </a:bodyPr>
          <a:lstStyle/>
          <a:p>
            <a:pPr algn="l">
              <a:lnSpc>
                <a:spcPts val="2800"/>
              </a:lnSpc>
            </a:pPr>
            <a:r>
              <a:rPr lang="en-US" sz="2000" b="true">
                <a:solidFill>
                  <a:srgbClr val="101010"/>
                </a:solidFill>
                <a:latin typeface="Montserrat Classic Bold"/>
                <a:ea typeface="Montserrat Classic Bold"/>
                <a:cs typeface="Montserrat Classic Bold"/>
                <a:sym typeface="Montserrat Classic Bold"/>
              </a:rPr>
              <a:t>Jadera Chatbot</a:t>
            </a:r>
          </a:p>
        </p:txBody>
      </p:sp>
      <p:sp>
        <p:nvSpPr>
          <p:cNvPr name="TextBox 14" id="14"/>
          <p:cNvSpPr txBox="true"/>
          <p:nvPr/>
        </p:nvSpPr>
        <p:spPr>
          <a:xfrm rot="0">
            <a:off x="6805037" y="2552683"/>
            <a:ext cx="9411331" cy="1470660"/>
          </a:xfrm>
          <a:prstGeom prst="rect">
            <a:avLst/>
          </a:prstGeom>
        </p:spPr>
        <p:txBody>
          <a:bodyPr anchor="t" rtlCol="false" tIns="0" lIns="0" bIns="0" rIns="0">
            <a:spAutoFit/>
          </a:bodyPr>
          <a:lstStyle/>
          <a:p>
            <a:pPr algn="l">
              <a:lnSpc>
                <a:spcPts val="2940"/>
              </a:lnSpc>
            </a:pPr>
            <a:r>
              <a:rPr lang="en-US" sz="2100">
                <a:solidFill>
                  <a:srgbClr val="2D262A"/>
                </a:solidFill>
                <a:latin typeface="Montserrat Classic"/>
                <a:ea typeface="Montserrat Classic"/>
                <a:cs typeface="Montserrat Classic"/>
                <a:sym typeface="Montserrat Classic"/>
              </a:rPr>
              <a:t>The chatbot complies with Australian privacy laws, anonymizing all user data and ensuring transparency in data usage. Customers are clearly informed about how their data is collected and used, maintaining trust and ethical AI practices.</a:t>
            </a:r>
          </a:p>
        </p:txBody>
      </p:sp>
      <p:grpSp>
        <p:nvGrpSpPr>
          <p:cNvPr name="Group 15" id="15"/>
          <p:cNvGrpSpPr/>
          <p:nvPr/>
        </p:nvGrpSpPr>
        <p:grpSpPr>
          <a:xfrm rot="0">
            <a:off x="1028700" y="1488465"/>
            <a:ext cx="2053007" cy="107900"/>
            <a:chOff x="0" y="0"/>
            <a:chExt cx="540710" cy="28418"/>
          </a:xfrm>
        </p:grpSpPr>
        <p:sp>
          <p:nvSpPr>
            <p:cNvPr name="Freeform 16" id="16"/>
            <p:cNvSpPr/>
            <p:nvPr/>
          </p:nvSpPr>
          <p:spPr>
            <a:xfrm flipH="false" flipV="false" rot="0">
              <a:off x="0" y="0"/>
              <a:ext cx="540710" cy="28418"/>
            </a:xfrm>
            <a:custGeom>
              <a:avLst/>
              <a:gdLst/>
              <a:ahLst/>
              <a:cxnLst/>
              <a:rect r="r" b="b" t="t" l="l"/>
              <a:pathLst>
                <a:path h="28418" w="540710">
                  <a:moveTo>
                    <a:pt x="0" y="0"/>
                  </a:moveTo>
                  <a:lnTo>
                    <a:pt x="540710" y="0"/>
                  </a:lnTo>
                  <a:lnTo>
                    <a:pt x="540710" y="28418"/>
                  </a:lnTo>
                  <a:lnTo>
                    <a:pt x="0" y="28418"/>
                  </a:lnTo>
                  <a:close/>
                </a:path>
              </a:pathLst>
            </a:custGeom>
            <a:solidFill>
              <a:srgbClr val="F9B314"/>
            </a:solidFill>
          </p:spPr>
        </p:sp>
        <p:sp>
          <p:nvSpPr>
            <p:cNvPr name="TextBox 17" id="17"/>
            <p:cNvSpPr txBox="true"/>
            <p:nvPr/>
          </p:nvSpPr>
          <p:spPr>
            <a:xfrm>
              <a:off x="0" y="-38100"/>
              <a:ext cx="540710" cy="66518"/>
            </a:xfrm>
            <a:prstGeom prst="rect">
              <a:avLst/>
            </a:prstGeom>
          </p:spPr>
          <p:txBody>
            <a:bodyPr anchor="ctr" rtlCol="false" tIns="50800" lIns="50800" bIns="50800" rIns="50800"/>
            <a:lstStyle/>
            <a:p>
              <a:pPr algn="ctr">
                <a:lnSpc>
                  <a:spcPts val="2659"/>
                </a:lnSpc>
                <a:spcBef>
                  <a:spcPct val="0"/>
                </a:spcBef>
              </a:pPr>
            </a:p>
          </p:txBody>
        </p:sp>
      </p:grpSp>
      <p:sp>
        <p:nvSpPr>
          <p:cNvPr name="TextBox 18" id="18"/>
          <p:cNvSpPr txBox="true"/>
          <p:nvPr/>
        </p:nvSpPr>
        <p:spPr>
          <a:xfrm rot="-5400000">
            <a:off x="-1409280" y="7305884"/>
            <a:ext cx="3974630" cy="405765"/>
          </a:xfrm>
          <a:prstGeom prst="rect">
            <a:avLst/>
          </a:prstGeom>
        </p:spPr>
        <p:txBody>
          <a:bodyPr anchor="t" rtlCol="false" tIns="0" lIns="0" bIns="0" rIns="0">
            <a:spAutoFit/>
          </a:bodyPr>
          <a:lstStyle/>
          <a:p>
            <a:pPr algn="l">
              <a:lnSpc>
                <a:spcPts val="3359"/>
              </a:lnSpc>
            </a:pPr>
            <a:r>
              <a:rPr lang="en-US" sz="2400">
                <a:solidFill>
                  <a:srgbClr val="A02DD5"/>
                </a:solidFill>
                <a:latin typeface="Montserrat Classic"/>
                <a:ea typeface="Montserrat Classic"/>
                <a:cs typeface="Montserrat Classic"/>
                <a:sym typeface="Montserrat Classic"/>
              </a:rPr>
              <a:t>T2 Solutions</a:t>
            </a:r>
          </a:p>
        </p:txBody>
      </p:sp>
      <p:grpSp>
        <p:nvGrpSpPr>
          <p:cNvPr name="Group 19" id="19"/>
          <p:cNvGrpSpPr/>
          <p:nvPr/>
        </p:nvGrpSpPr>
        <p:grpSpPr>
          <a:xfrm rot="0">
            <a:off x="389758" y="1028700"/>
            <a:ext cx="212090" cy="5143500"/>
            <a:chOff x="0" y="0"/>
            <a:chExt cx="55859" cy="1354667"/>
          </a:xfrm>
        </p:grpSpPr>
        <p:sp>
          <p:nvSpPr>
            <p:cNvPr name="Freeform 20" id="20"/>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F9B314"/>
            </a:solidFill>
          </p:spPr>
        </p:sp>
        <p:sp>
          <p:nvSpPr>
            <p:cNvPr name="TextBox 21" id="21"/>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4000" y="7183079"/>
            <a:ext cx="603949" cy="603949"/>
          </a:xfrm>
          <a:custGeom>
            <a:avLst/>
            <a:gdLst/>
            <a:ahLst/>
            <a:cxnLst/>
            <a:rect r="r" b="b" t="t" l="l"/>
            <a:pathLst>
              <a:path h="603949" w="603949">
                <a:moveTo>
                  <a:pt x="0" y="0"/>
                </a:moveTo>
                <a:lnTo>
                  <a:pt x="603949" y="0"/>
                </a:lnTo>
                <a:lnTo>
                  <a:pt x="603949" y="603949"/>
                </a:lnTo>
                <a:lnTo>
                  <a:pt x="0" y="6039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988310" y="7183079"/>
            <a:ext cx="678594" cy="603949"/>
          </a:xfrm>
          <a:custGeom>
            <a:avLst/>
            <a:gdLst/>
            <a:ahLst/>
            <a:cxnLst/>
            <a:rect r="r" b="b" t="t" l="l"/>
            <a:pathLst>
              <a:path h="603949" w="678594">
                <a:moveTo>
                  <a:pt x="0" y="0"/>
                </a:moveTo>
                <a:lnTo>
                  <a:pt x="678594" y="0"/>
                </a:lnTo>
                <a:lnTo>
                  <a:pt x="678594" y="603949"/>
                </a:lnTo>
                <a:lnTo>
                  <a:pt x="0" y="6039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351559" y="7183079"/>
            <a:ext cx="646843" cy="646843"/>
          </a:xfrm>
          <a:custGeom>
            <a:avLst/>
            <a:gdLst/>
            <a:ahLst/>
            <a:cxnLst/>
            <a:rect r="r" b="b" t="t" l="l"/>
            <a:pathLst>
              <a:path h="646843" w="646843">
                <a:moveTo>
                  <a:pt x="0" y="0"/>
                </a:moveTo>
                <a:lnTo>
                  <a:pt x="646843" y="0"/>
                </a:lnTo>
                <a:lnTo>
                  <a:pt x="646843" y="646843"/>
                </a:lnTo>
                <a:lnTo>
                  <a:pt x="0" y="6468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809242" y="3529363"/>
            <a:ext cx="624291" cy="775080"/>
          </a:xfrm>
          <a:custGeom>
            <a:avLst/>
            <a:gdLst/>
            <a:ahLst/>
            <a:cxnLst/>
            <a:rect r="r" b="b" t="t" l="l"/>
            <a:pathLst>
              <a:path h="775080" w="624291">
                <a:moveTo>
                  <a:pt x="0" y="0"/>
                </a:moveTo>
                <a:lnTo>
                  <a:pt x="624291" y="0"/>
                </a:lnTo>
                <a:lnTo>
                  <a:pt x="624291" y="775079"/>
                </a:lnTo>
                <a:lnTo>
                  <a:pt x="0" y="7750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2377069" y="2886839"/>
            <a:ext cx="3060183"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Heavy"/>
                <a:ea typeface="Montserrat Heavy"/>
                <a:cs typeface="Montserrat Heavy"/>
                <a:sym typeface="Montserrat Heavy"/>
              </a:rPr>
              <a:t>Value For</a:t>
            </a:r>
          </a:p>
        </p:txBody>
      </p:sp>
      <p:sp>
        <p:nvSpPr>
          <p:cNvPr name="TextBox 7" id="7"/>
          <p:cNvSpPr txBox="true"/>
          <p:nvPr/>
        </p:nvSpPr>
        <p:spPr>
          <a:xfrm rot="0">
            <a:off x="2377069" y="3765916"/>
            <a:ext cx="2381588" cy="529209"/>
          </a:xfrm>
          <a:prstGeom prst="rect">
            <a:avLst/>
          </a:prstGeom>
        </p:spPr>
        <p:txBody>
          <a:bodyPr anchor="t" rtlCol="false" tIns="0" lIns="0" bIns="0" rIns="0">
            <a:spAutoFit/>
          </a:bodyPr>
          <a:lstStyle/>
          <a:p>
            <a:pPr algn="l">
              <a:lnSpc>
                <a:spcPts val="3947"/>
              </a:lnSpc>
            </a:pPr>
            <a:r>
              <a:rPr lang="en-US" sz="4200" b="true">
                <a:solidFill>
                  <a:srgbClr val="F9B314"/>
                </a:solidFill>
                <a:latin typeface="Montserrat Heavy"/>
                <a:ea typeface="Montserrat Heavy"/>
                <a:cs typeface="Montserrat Heavy"/>
                <a:sym typeface="Montserrat Heavy"/>
              </a:rPr>
              <a:t>Jadera</a:t>
            </a:r>
          </a:p>
        </p:txBody>
      </p:sp>
      <p:sp>
        <p:nvSpPr>
          <p:cNvPr name="TextBox 8" id="8"/>
          <p:cNvSpPr txBox="true"/>
          <p:nvPr/>
        </p:nvSpPr>
        <p:spPr>
          <a:xfrm rot="0">
            <a:off x="7652608" y="3491263"/>
            <a:ext cx="2123595" cy="763270"/>
          </a:xfrm>
          <a:prstGeom prst="rect">
            <a:avLst/>
          </a:prstGeom>
        </p:spPr>
        <p:txBody>
          <a:bodyPr anchor="t" rtlCol="false" tIns="0" lIns="0" bIns="0" rIns="0">
            <a:spAutoFit/>
          </a:bodyPr>
          <a:lstStyle/>
          <a:p>
            <a:pPr algn="l">
              <a:lnSpc>
                <a:spcPts val="3079"/>
              </a:lnSpc>
            </a:pPr>
            <a:r>
              <a:rPr lang="en-US" sz="2199" b="true">
                <a:solidFill>
                  <a:srgbClr val="1211CA"/>
                </a:solidFill>
                <a:latin typeface="Montserrat Classic Bold"/>
                <a:ea typeface="Montserrat Classic Bold"/>
                <a:cs typeface="Montserrat Classic Bold"/>
                <a:sym typeface="Montserrat Classic Bold"/>
              </a:rPr>
              <a:t>24/7 Customer Support</a:t>
            </a:r>
          </a:p>
        </p:txBody>
      </p:sp>
      <p:sp>
        <p:nvSpPr>
          <p:cNvPr name="TextBox 9" id="9"/>
          <p:cNvSpPr txBox="true"/>
          <p:nvPr/>
        </p:nvSpPr>
        <p:spPr>
          <a:xfrm rot="0">
            <a:off x="12263999" y="3562350"/>
            <a:ext cx="2580738" cy="763270"/>
          </a:xfrm>
          <a:prstGeom prst="rect">
            <a:avLst/>
          </a:prstGeom>
        </p:spPr>
        <p:txBody>
          <a:bodyPr anchor="t" rtlCol="false" tIns="0" lIns="0" bIns="0" rIns="0">
            <a:spAutoFit/>
          </a:bodyPr>
          <a:lstStyle/>
          <a:p>
            <a:pPr algn="l">
              <a:lnSpc>
                <a:spcPts val="3079"/>
              </a:lnSpc>
            </a:pPr>
            <a:r>
              <a:rPr lang="en-US" sz="2199" b="true">
                <a:solidFill>
                  <a:srgbClr val="1211CA"/>
                </a:solidFill>
                <a:latin typeface="Montserrat Classic Bold"/>
                <a:ea typeface="Montserrat Classic Bold"/>
                <a:cs typeface="Montserrat Classic Bold"/>
                <a:sym typeface="Montserrat Classic Bold"/>
              </a:rPr>
              <a:t>Cost Savings</a:t>
            </a:r>
          </a:p>
          <a:p>
            <a:pPr algn="l">
              <a:lnSpc>
                <a:spcPts val="3079"/>
              </a:lnSpc>
            </a:pPr>
          </a:p>
        </p:txBody>
      </p:sp>
      <p:sp>
        <p:nvSpPr>
          <p:cNvPr name="TextBox 10" id="10"/>
          <p:cNvSpPr txBox="true"/>
          <p:nvPr/>
        </p:nvSpPr>
        <p:spPr>
          <a:xfrm rot="0">
            <a:off x="5877141" y="7059318"/>
            <a:ext cx="2580738" cy="1099185"/>
          </a:xfrm>
          <a:prstGeom prst="rect">
            <a:avLst/>
          </a:prstGeom>
        </p:spPr>
        <p:txBody>
          <a:bodyPr anchor="t" rtlCol="false" tIns="0" lIns="0" bIns="0" rIns="0">
            <a:spAutoFit/>
          </a:bodyPr>
          <a:lstStyle/>
          <a:p>
            <a:pPr algn="l">
              <a:lnSpc>
                <a:spcPts val="2940"/>
              </a:lnSpc>
            </a:pPr>
            <a:r>
              <a:rPr lang="en-US" sz="2100" b="true">
                <a:solidFill>
                  <a:srgbClr val="1211CA"/>
                </a:solidFill>
                <a:latin typeface="Montserrat Classic Bold"/>
                <a:ea typeface="Montserrat Classic Bold"/>
                <a:cs typeface="Montserrat Classic Bold"/>
                <a:sym typeface="Montserrat Classic Bold"/>
              </a:rPr>
              <a:t>Personalized Experience</a:t>
            </a:r>
          </a:p>
          <a:p>
            <a:pPr algn="l">
              <a:lnSpc>
                <a:spcPts val="2940"/>
              </a:lnSpc>
            </a:pPr>
          </a:p>
        </p:txBody>
      </p:sp>
      <p:sp>
        <p:nvSpPr>
          <p:cNvPr name="TextBox 11" id="11"/>
          <p:cNvSpPr txBox="true"/>
          <p:nvPr/>
        </p:nvSpPr>
        <p:spPr>
          <a:xfrm rot="0">
            <a:off x="9957499" y="7144979"/>
            <a:ext cx="2580738" cy="763270"/>
          </a:xfrm>
          <a:prstGeom prst="rect">
            <a:avLst/>
          </a:prstGeom>
        </p:spPr>
        <p:txBody>
          <a:bodyPr anchor="t" rtlCol="false" tIns="0" lIns="0" bIns="0" rIns="0">
            <a:spAutoFit/>
          </a:bodyPr>
          <a:lstStyle/>
          <a:p>
            <a:pPr algn="l">
              <a:lnSpc>
                <a:spcPts val="3079"/>
              </a:lnSpc>
            </a:pPr>
            <a:r>
              <a:rPr lang="en-US" sz="2199" b="true">
                <a:solidFill>
                  <a:srgbClr val="1211CA"/>
                </a:solidFill>
                <a:latin typeface="Montserrat Classic Bold"/>
                <a:ea typeface="Montserrat Classic Bold"/>
                <a:cs typeface="Montserrat Classic Bold"/>
                <a:sym typeface="Montserrat Classic Bold"/>
              </a:rPr>
              <a:t>Secure Data Handling</a:t>
            </a:r>
          </a:p>
        </p:txBody>
      </p:sp>
      <p:sp>
        <p:nvSpPr>
          <p:cNvPr name="TextBox 12" id="12"/>
          <p:cNvSpPr txBox="true"/>
          <p:nvPr/>
        </p:nvSpPr>
        <p:spPr>
          <a:xfrm rot="0">
            <a:off x="14184348" y="962025"/>
            <a:ext cx="3705622" cy="580390"/>
          </a:xfrm>
          <a:prstGeom prst="rect">
            <a:avLst/>
          </a:prstGeom>
        </p:spPr>
        <p:txBody>
          <a:bodyPr anchor="t" rtlCol="false" tIns="0" lIns="0" bIns="0" rIns="0">
            <a:spAutoFit/>
          </a:bodyPr>
          <a:lstStyle/>
          <a:p>
            <a:pPr algn="r">
              <a:lnSpc>
                <a:spcPts val="4759"/>
              </a:lnSpc>
            </a:pPr>
            <a:r>
              <a:rPr lang="en-US" b="true" sz="3399">
                <a:solidFill>
                  <a:srgbClr val="101010"/>
                </a:solidFill>
                <a:latin typeface="Montserrat Classic Bold"/>
                <a:ea typeface="Montserrat Classic Bold"/>
                <a:cs typeface="Montserrat Classic Bold"/>
                <a:sym typeface="Montserrat Classic Bold"/>
              </a:rPr>
              <a:t>The Value</a:t>
            </a:r>
          </a:p>
        </p:txBody>
      </p:sp>
      <p:grpSp>
        <p:nvGrpSpPr>
          <p:cNvPr name="Group 13" id="13"/>
          <p:cNvGrpSpPr/>
          <p:nvPr/>
        </p:nvGrpSpPr>
        <p:grpSpPr>
          <a:xfrm rot="0">
            <a:off x="15280827" y="1731378"/>
            <a:ext cx="2609143" cy="148807"/>
            <a:chOff x="0" y="0"/>
            <a:chExt cx="687182" cy="39192"/>
          </a:xfrm>
        </p:grpSpPr>
        <p:sp>
          <p:nvSpPr>
            <p:cNvPr name="Freeform 14" id="14"/>
            <p:cNvSpPr/>
            <p:nvPr/>
          </p:nvSpPr>
          <p:spPr>
            <a:xfrm flipH="false" flipV="false" rot="0">
              <a:off x="0" y="0"/>
              <a:ext cx="687182" cy="39192"/>
            </a:xfrm>
            <a:custGeom>
              <a:avLst/>
              <a:gdLst/>
              <a:ahLst/>
              <a:cxnLst/>
              <a:rect r="r" b="b" t="t" l="l"/>
              <a:pathLst>
                <a:path h="39192" w="687182">
                  <a:moveTo>
                    <a:pt x="0" y="0"/>
                  </a:moveTo>
                  <a:lnTo>
                    <a:pt x="687182" y="0"/>
                  </a:lnTo>
                  <a:lnTo>
                    <a:pt x="687182" y="39192"/>
                  </a:lnTo>
                  <a:lnTo>
                    <a:pt x="0" y="39192"/>
                  </a:lnTo>
                  <a:close/>
                </a:path>
              </a:pathLst>
            </a:custGeom>
            <a:solidFill>
              <a:srgbClr val="F9B314"/>
            </a:solidFill>
          </p:spPr>
        </p:sp>
        <p:sp>
          <p:nvSpPr>
            <p:cNvPr name="TextBox 15" id="15"/>
            <p:cNvSpPr txBox="true"/>
            <p:nvPr/>
          </p:nvSpPr>
          <p:spPr>
            <a:xfrm>
              <a:off x="0" y="-38100"/>
              <a:ext cx="687182" cy="77292"/>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11398080" y="3529363"/>
            <a:ext cx="646843" cy="646843"/>
          </a:xfrm>
          <a:custGeom>
            <a:avLst/>
            <a:gdLst/>
            <a:ahLst/>
            <a:cxnLst/>
            <a:rect r="r" b="b" t="t" l="l"/>
            <a:pathLst>
              <a:path h="646843" w="646843">
                <a:moveTo>
                  <a:pt x="0" y="0"/>
                </a:moveTo>
                <a:lnTo>
                  <a:pt x="646844" y="0"/>
                </a:lnTo>
                <a:lnTo>
                  <a:pt x="646844" y="646843"/>
                </a:lnTo>
                <a:lnTo>
                  <a:pt x="0" y="6468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14307066" y="7144979"/>
            <a:ext cx="2580738" cy="1153795"/>
          </a:xfrm>
          <a:prstGeom prst="rect">
            <a:avLst/>
          </a:prstGeom>
        </p:spPr>
        <p:txBody>
          <a:bodyPr anchor="t" rtlCol="false" tIns="0" lIns="0" bIns="0" rIns="0">
            <a:spAutoFit/>
          </a:bodyPr>
          <a:lstStyle/>
          <a:p>
            <a:pPr algn="l">
              <a:lnSpc>
                <a:spcPts val="3079"/>
              </a:lnSpc>
            </a:pPr>
            <a:r>
              <a:rPr lang="en-US" sz="2199" b="true">
                <a:solidFill>
                  <a:srgbClr val="1211CA"/>
                </a:solidFill>
                <a:latin typeface="Montserrat Classic Bold"/>
                <a:ea typeface="Montserrat Classic Bold"/>
                <a:cs typeface="Montserrat Classic Bold"/>
                <a:sym typeface="Montserrat Classic Bold"/>
              </a:rPr>
              <a:t>Data-Driven Insights</a:t>
            </a:r>
          </a:p>
          <a:p>
            <a:pPr algn="l">
              <a:lnSpc>
                <a:spcPts val="3079"/>
              </a:lnSpc>
            </a:pPr>
          </a:p>
        </p:txBody>
      </p:sp>
      <p:sp>
        <p:nvSpPr>
          <p:cNvPr name="TextBox 18" id="18"/>
          <p:cNvSpPr txBox="true"/>
          <p:nvPr/>
        </p:nvSpPr>
        <p:spPr>
          <a:xfrm rot="0">
            <a:off x="6756432" y="4660794"/>
            <a:ext cx="3233193" cy="1758950"/>
          </a:xfrm>
          <a:prstGeom prst="rect">
            <a:avLst/>
          </a:prstGeom>
        </p:spPr>
        <p:txBody>
          <a:bodyPr anchor="t" rtlCol="false" tIns="0" lIns="0" bIns="0" rIns="0">
            <a:spAutoFit/>
          </a:bodyPr>
          <a:lstStyle/>
          <a:p>
            <a:pPr algn="l">
              <a:lnSpc>
                <a:spcPts val="2800"/>
              </a:lnSpc>
            </a:pPr>
            <a:r>
              <a:rPr lang="en-US" sz="2000">
                <a:solidFill>
                  <a:srgbClr val="1211CA"/>
                </a:solidFill>
                <a:latin typeface="Montserrat Classic"/>
                <a:ea typeface="Montserrat Classic"/>
                <a:cs typeface="Montserrat Classic"/>
                <a:sym typeface="Montserrat Classic"/>
              </a:rPr>
              <a:t>Immediate responses to customer inquiries, reducing the load on human customer support.</a:t>
            </a:r>
          </a:p>
        </p:txBody>
      </p:sp>
      <p:sp>
        <p:nvSpPr>
          <p:cNvPr name="TextBox 19" id="19"/>
          <p:cNvSpPr txBox="true"/>
          <p:nvPr/>
        </p:nvSpPr>
        <p:spPr>
          <a:xfrm rot="0">
            <a:off x="11261067" y="4660794"/>
            <a:ext cx="3870222" cy="1406525"/>
          </a:xfrm>
          <a:prstGeom prst="rect">
            <a:avLst/>
          </a:prstGeom>
        </p:spPr>
        <p:txBody>
          <a:bodyPr anchor="t" rtlCol="false" tIns="0" lIns="0" bIns="0" rIns="0">
            <a:spAutoFit/>
          </a:bodyPr>
          <a:lstStyle/>
          <a:p>
            <a:pPr algn="l">
              <a:lnSpc>
                <a:spcPts val="2800"/>
              </a:lnSpc>
            </a:pPr>
            <a:r>
              <a:rPr lang="en-US" sz="2000">
                <a:solidFill>
                  <a:srgbClr val="1211CA"/>
                </a:solidFill>
                <a:latin typeface="Montserrat Classic"/>
                <a:ea typeface="Montserrat Classic"/>
                <a:cs typeface="Montserrat Classic"/>
                <a:sym typeface="Montserrat Classic"/>
              </a:rPr>
              <a:t>By automating frequent queries, the chatbot cuts down on customer service costs.</a:t>
            </a:r>
          </a:p>
        </p:txBody>
      </p:sp>
      <p:sp>
        <p:nvSpPr>
          <p:cNvPr name="TextBox 20" id="20"/>
          <p:cNvSpPr txBox="true"/>
          <p:nvPr/>
        </p:nvSpPr>
        <p:spPr>
          <a:xfrm rot="0">
            <a:off x="4988310" y="8065844"/>
            <a:ext cx="3536244" cy="1406525"/>
          </a:xfrm>
          <a:prstGeom prst="rect">
            <a:avLst/>
          </a:prstGeom>
        </p:spPr>
        <p:txBody>
          <a:bodyPr anchor="t" rtlCol="false" tIns="0" lIns="0" bIns="0" rIns="0">
            <a:spAutoFit/>
          </a:bodyPr>
          <a:lstStyle/>
          <a:p>
            <a:pPr algn="l">
              <a:lnSpc>
                <a:spcPts val="2800"/>
              </a:lnSpc>
            </a:pPr>
            <a:r>
              <a:rPr lang="en-US" sz="2000">
                <a:solidFill>
                  <a:srgbClr val="1211CA"/>
                </a:solidFill>
                <a:latin typeface="Montserrat Classic"/>
                <a:ea typeface="Montserrat Classic"/>
                <a:cs typeface="Montserrat Classic"/>
                <a:sym typeface="Montserrat Classic"/>
              </a:rPr>
              <a:t>Customers receive tailored product suggestions, boosting sales and engagement.</a:t>
            </a:r>
          </a:p>
        </p:txBody>
      </p:sp>
      <p:sp>
        <p:nvSpPr>
          <p:cNvPr name="TextBox 21" id="21"/>
          <p:cNvSpPr txBox="true"/>
          <p:nvPr/>
        </p:nvSpPr>
        <p:spPr>
          <a:xfrm rot="0">
            <a:off x="9144000" y="8047632"/>
            <a:ext cx="3536244" cy="1406525"/>
          </a:xfrm>
          <a:prstGeom prst="rect">
            <a:avLst/>
          </a:prstGeom>
        </p:spPr>
        <p:txBody>
          <a:bodyPr anchor="t" rtlCol="false" tIns="0" lIns="0" bIns="0" rIns="0">
            <a:spAutoFit/>
          </a:bodyPr>
          <a:lstStyle/>
          <a:p>
            <a:pPr algn="l">
              <a:lnSpc>
                <a:spcPts val="2800"/>
              </a:lnSpc>
            </a:pPr>
            <a:r>
              <a:rPr lang="en-US" sz="2000">
                <a:solidFill>
                  <a:srgbClr val="1211CA"/>
                </a:solidFill>
                <a:latin typeface="Montserrat Classic"/>
                <a:ea typeface="Montserrat Classic"/>
                <a:cs typeface="Montserrat Classic"/>
                <a:sym typeface="Montserrat Classic"/>
              </a:rPr>
              <a:t>All customer data is securely stored in compliance with privacy regulations.</a:t>
            </a:r>
          </a:p>
        </p:txBody>
      </p:sp>
      <p:sp>
        <p:nvSpPr>
          <p:cNvPr name="TextBox 22" id="22"/>
          <p:cNvSpPr txBox="true"/>
          <p:nvPr/>
        </p:nvSpPr>
        <p:spPr>
          <a:xfrm rot="0">
            <a:off x="13366044" y="7982322"/>
            <a:ext cx="3536244" cy="1842135"/>
          </a:xfrm>
          <a:prstGeom prst="rect">
            <a:avLst/>
          </a:prstGeom>
        </p:spPr>
        <p:txBody>
          <a:bodyPr anchor="t" rtlCol="false" tIns="0" lIns="0" bIns="0" rIns="0">
            <a:spAutoFit/>
          </a:bodyPr>
          <a:lstStyle/>
          <a:p>
            <a:pPr algn="l">
              <a:lnSpc>
                <a:spcPts val="2940"/>
              </a:lnSpc>
            </a:pPr>
            <a:r>
              <a:rPr lang="en-US" sz="2100">
                <a:solidFill>
                  <a:srgbClr val="1211CA"/>
                </a:solidFill>
                <a:latin typeface="Montserrat Classic"/>
                <a:ea typeface="Montserrat Classic"/>
                <a:cs typeface="Montserrat Classic"/>
                <a:sym typeface="Montserrat Classic"/>
              </a:rPr>
              <a:t>Feedback collected from the chatbot interactions allows Jadera to fine-tune their marketing and service strategies.</a:t>
            </a:r>
          </a:p>
        </p:txBody>
      </p:sp>
      <p:sp>
        <p:nvSpPr>
          <p:cNvPr name="TextBox 23" id="23"/>
          <p:cNvSpPr txBox="true"/>
          <p:nvPr/>
        </p:nvSpPr>
        <p:spPr>
          <a:xfrm rot="0">
            <a:off x="1028700" y="981075"/>
            <a:ext cx="3489971" cy="349250"/>
          </a:xfrm>
          <a:prstGeom prst="rect">
            <a:avLst/>
          </a:prstGeom>
        </p:spPr>
        <p:txBody>
          <a:bodyPr anchor="t" rtlCol="false" tIns="0" lIns="0" bIns="0" rIns="0">
            <a:spAutoFit/>
          </a:bodyPr>
          <a:lstStyle/>
          <a:p>
            <a:pPr algn="l">
              <a:lnSpc>
                <a:spcPts val="2800"/>
              </a:lnSpc>
            </a:pPr>
            <a:r>
              <a:rPr lang="en-US" sz="2000" b="true">
                <a:solidFill>
                  <a:srgbClr val="101010"/>
                </a:solidFill>
                <a:latin typeface="Montserrat Classic Bold"/>
                <a:ea typeface="Montserrat Classic Bold"/>
                <a:cs typeface="Montserrat Classic Bold"/>
                <a:sym typeface="Montserrat Classic Bold"/>
              </a:rPr>
              <a:t>Jadera Chatbot</a:t>
            </a:r>
          </a:p>
        </p:txBody>
      </p:sp>
      <p:grpSp>
        <p:nvGrpSpPr>
          <p:cNvPr name="Group 24" id="24"/>
          <p:cNvGrpSpPr/>
          <p:nvPr/>
        </p:nvGrpSpPr>
        <p:grpSpPr>
          <a:xfrm rot="0">
            <a:off x="1028700" y="1488465"/>
            <a:ext cx="2053007" cy="107900"/>
            <a:chOff x="0" y="0"/>
            <a:chExt cx="540710" cy="28418"/>
          </a:xfrm>
        </p:grpSpPr>
        <p:sp>
          <p:nvSpPr>
            <p:cNvPr name="Freeform 25" id="25"/>
            <p:cNvSpPr/>
            <p:nvPr/>
          </p:nvSpPr>
          <p:spPr>
            <a:xfrm flipH="false" flipV="false" rot="0">
              <a:off x="0" y="0"/>
              <a:ext cx="540710" cy="28418"/>
            </a:xfrm>
            <a:custGeom>
              <a:avLst/>
              <a:gdLst/>
              <a:ahLst/>
              <a:cxnLst/>
              <a:rect r="r" b="b" t="t" l="l"/>
              <a:pathLst>
                <a:path h="28418" w="540710">
                  <a:moveTo>
                    <a:pt x="0" y="0"/>
                  </a:moveTo>
                  <a:lnTo>
                    <a:pt x="540710" y="0"/>
                  </a:lnTo>
                  <a:lnTo>
                    <a:pt x="540710" y="28418"/>
                  </a:lnTo>
                  <a:lnTo>
                    <a:pt x="0" y="28418"/>
                  </a:lnTo>
                  <a:close/>
                </a:path>
              </a:pathLst>
            </a:custGeom>
            <a:solidFill>
              <a:srgbClr val="F9B314"/>
            </a:solidFill>
          </p:spPr>
        </p:sp>
        <p:sp>
          <p:nvSpPr>
            <p:cNvPr name="TextBox 26" id="26"/>
            <p:cNvSpPr txBox="true"/>
            <p:nvPr/>
          </p:nvSpPr>
          <p:spPr>
            <a:xfrm>
              <a:off x="0" y="-38100"/>
              <a:ext cx="540710" cy="66518"/>
            </a:xfrm>
            <a:prstGeom prst="rect">
              <a:avLst/>
            </a:prstGeom>
          </p:spPr>
          <p:txBody>
            <a:bodyPr anchor="ctr" rtlCol="false" tIns="50800" lIns="50800" bIns="50800" rIns="50800"/>
            <a:lstStyle/>
            <a:p>
              <a:pPr algn="ctr">
                <a:lnSpc>
                  <a:spcPts val="2659"/>
                </a:lnSpc>
                <a:spcBef>
                  <a:spcPct val="0"/>
                </a:spcBef>
              </a:pPr>
            </a:p>
          </p:txBody>
        </p:sp>
      </p:grpSp>
      <p:grpSp>
        <p:nvGrpSpPr>
          <p:cNvPr name="Group 27" id="27"/>
          <p:cNvGrpSpPr/>
          <p:nvPr/>
        </p:nvGrpSpPr>
        <p:grpSpPr>
          <a:xfrm rot="0">
            <a:off x="340360" y="1028700"/>
            <a:ext cx="212090" cy="5143500"/>
            <a:chOff x="0" y="0"/>
            <a:chExt cx="55859" cy="1354667"/>
          </a:xfrm>
        </p:grpSpPr>
        <p:sp>
          <p:nvSpPr>
            <p:cNvPr name="Freeform 28" id="28"/>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F9B314"/>
            </a:solidFill>
          </p:spPr>
        </p:sp>
        <p:sp>
          <p:nvSpPr>
            <p:cNvPr name="TextBox 29" id="29"/>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sp>
        <p:nvSpPr>
          <p:cNvPr name="TextBox 30" id="30"/>
          <p:cNvSpPr txBox="true"/>
          <p:nvPr/>
        </p:nvSpPr>
        <p:spPr>
          <a:xfrm rot="-5400000">
            <a:off x="-1515324" y="7282172"/>
            <a:ext cx="3974630" cy="405765"/>
          </a:xfrm>
          <a:prstGeom prst="rect">
            <a:avLst/>
          </a:prstGeom>
        </p:spPr>
        <p:txBody>
          <a:bodyPr anchor="t" rtlCol="false" tIns="0" lIns="0" bIns="0" rIns="0">
            <a:spAutoFit/>
          </a:bodyPr>
          <a:lstStyle/>
          <a:p>
            <a:pPr algn="l">
              <a:lnSpc>
                <a:spcPts val="3359"/>
              </a:lnSpc>
            </a:pPr>
            <a:r>
              <a:rPr lang="en-US" sz="2400">
                <a:solidFill>
                  <a:srgbClr val="A02DD5"/>
                </a:solidFill>
                <a:latin typeface="Montserrat Classic"/>
                <a:ea typeface="Montserrat Classic"/>
                <a:cs typeface="Montserrat Classic"/>
                <a:sym typeface="Montserrat Classic"/>
              </a:rPr>
              <a:t>T2 Solutions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78128" y="800694"/>
            <a:ext cx="5437016" cy="5212271"/>
            <a:chOff x="0" y="0"/>
            <a:chExt cx="7249355" cy="6949694"/>
          </a:xfrm>
        </p:grpSpPr>
        <p:pic>
          <p:nvPicPr>
            <p:cNvPr name="Picture 3" id="3"/>
            <p:cNvPicPr>
              <a:picLocks noChangeAspect="true"/>
            </p:cNvPicPr>
            <p:nvPr/>
          </p:nvPicPr>
          <p:blipFill>
            <a:blip r:embed="rId2"/>
            <a:srcRect l="0" t="4357" r="0" b="4357"/>
            <a:stretch>
              <a:fillRect/>
            </a:stretch>
          </p:blipFill>
          <p:spPr>
            <a:xfrm flipH="false" flipV="false">
              <a:off x="0" y="0"/>
              <a:ext cx="7249355" cy="6949694"/>
            </a:xfrm>
            <a:prstGeom prst="rect">
              <a:avLst/>
            </a:prstGeom>
          </p:spPr>
        </p:pic>
      </p:grpSp>
      <p:grpSp>
        <p:nvGrpSpPr>
          <p:cNvPr name="Group 4" id="4"/>
          <p:cNvGrpSpPr/>
          <p:nvPr/>
        </p:nvGrpSpPr>
        <p:grpSpPr>
          <a:xfrm rot="0">
            <a:off x="6820533" y="6326939"/>
            <a:ext cx="5674625" cy="3753866"/>
            <a:chOff x="0" y="0"/>
            <a:chExt cx="1624330" cy="1074523"/>
          </a:xfrm>
        </p:grpSpPr>
        <p:sp>
          <p:nvSpPr>
            <p:cNvPr name="Freeform 5" id="5"/>
            <p:cNvSpPr/>
            <p:nvPr/>
          </p:nvSpPr>
          <p:spPr>
            <a:xfrm flipH="false" flipV="false" rot="0">
              <a:off x="41910" y="43180"/>
              <a:ext cx="1576070" cy="1026263"/>
            </a:xfrm>
            <a:custGeom>
              <a:avLst/>
              <a:gdLst/>
              <a:ahLst/>
              <a:cxnLst/>
              <a:rect r="r" b="b" t="t" l="l"/>
              <a:pathLst>
                <a:path h="1026263" w="1576070">
                  <a:moveTo>
                    <a:pt x="0" y="0"/>
                  </a:moveTo>
                  <a:lnTo>
                    <a:pt x="1576070" y="0"/>
                  </a:lnTo>
                  <a:lnTo>
                    <a:pt x="1576070" y="1026263"/>
                  </a:lnTo>
                  <a:lnTo>
                    <a:pt x="0" y="1026263"/>
                  </a:lnTo>
                  <a:close/>
                </a:path>
              </a:pathLst>
            </a:custGeom>
            <a:solidFill>
              <a:srgbClr val="77838D"/>
            </a:solidFill>
          </p:spPr>
        </p:sp>
        <p:sp>
          <p:nvSpPr>
            <p:cNvPr name="Freeform 6" id="6"/>
            <p:cNvSpPr/>
            <p:nvPr/>
          </p:nvSpPr>
          <p:spPr>
            <a:xfrm flipH="false" flipV="false" rot="0">
              <a:off x="35560" y="35560"/>
              <a:ext cx="1588770" cy="1038963"/>
            </a:xfrm>
            <a:custGeom>
              <a:avLst/>
              <a:gdLst/>
              <a:ahLst/>
              <a:cxnLst/>
              <a:rect r="r" b="b" t="t" l="l"/>
              <a:pathLst>
                <a:path h="1038963" w="1588770">
                  <a:moveTo>
                    <a:pt x="1588770" y="1038963"/>
                  </a:moveTo>
                  <a:lnTo>
                    <a:pt x="0" y="1038963"/>
                  </a:lnTo>
                  <a:lnTo>
                    <a:pt x="0" y="0"/>
                  </a:lnTo>
                  <a:lnTo>
                    <a:pt x="1588770" y="0"/>
                  </a:lnTo>
                  <a:lnTo>
                    <a:pt x="1588770" y="1038963"/>
                  </a:lnTo>
                  <a:close/>
                  <a:moveTo>
                    <a:pt x="12700" y="1026263"/>
                  </a:moveTo>
                  <a:lnTo>
                    <a:pt x="1576070" y="1026263"/>
                  </a:lnTo>
                  <a:lnTo>
                    <a:pt x="1576070" y="12700"/>
                  </a:lnTo>
                  <a:lnTo>
                    <a:pt x="12700" y="12700"/>
                  </a:lnTo>
                  <a:lnTo>
                    <a:pt x="12700" y="1026263"/>
                  </a:lnTo>
                  <a:close/>
                </a:path>
              </a:pathLst>
            </a:custGeom>
            <a:solidFill>
              <a:srgbClr val="FFFFFF"/>
            </a:solidFill>
          </p:spPr>
        </p:sp>
        <p:sp>
          <p:nvSpPr>
            <p:cNvPr name="Freeform 7" id="7"/>
            <p:cNvSpPr/>
            <p:nvPr/>
          </p:nvSpPr>
          <p:spPr>
            <a:xfrm flipH="false" flipV="false" rot="0">
              <a:off x="0" y="0"/>
              <a:ext cx="1576070" cy="1026263"/>
            </a:xfrm>
            <a:custGeom>
              <a:avLst/>
              <a:gdLst/>
              <a:ahLst/>
              <a:cxnLst/>
              <a:rect r="r" b="b" t="t" l="l"/>
              <a:pathLst>
                <a:path h="1026263" w="1576070">
                  <a:moveTo>
                    <a:pt x="0" y="0"/>
                  </a:moveTo>
                  <a:lnTo>
                    <a:pt x="1576070" y="0"/>
                  </a:lnTo>
                  <a:lnTo>
                    <a:pt x="1576070" y="1026263"/>
                  </a:lnTo>
                  <a:lnTo>
                    <a:pt x="0" y="1026263"/>
                  </a:lnTo>
                  <a:close/>
                </a:path>
              </a:pathLst>
            </a:custGeom>
            <a:solidFill>
              <a:srgbClr val="FDFDFD"/>
            </a:solidFill>
          </p:spPr>
        </p:sp>
      </p:grpSp>
      <p:grpSp>
        <p:nvGrpSpPr>
          <p:cNvPr name="Group 8" id="8"/>
          <p:cNvGrpSpPr/>
          <p:nvPr/>
        </p:nvGrpSpPr>
        <p:grpSpPr>
          <a:xfrm rot="0">
            <a:off x="12549073" y="6326939"/>
            <a:ext cx="5266072" cy="3703319"/>
            <a:chOff x="0" y="0"/>
            <a:chExt cx="1624330" cy="1142296"/>
          </a:xfrm>
        </p:grpSpPr>
        <p:sp>
          <p:nvSpPr>
            <p:cNvPr name="Freeform 9" id="9"/>
            <p:cNvSpPr/>
            <p:nvPr/>
          </p:nvSpPr>
          <p:spPr>
            <a:xfrm flipH="false" flipV="false" rot="0">
              <a:off x="41910" y="43180"/>
              <a:ext cx="1576070" cy="1094036"/>
            </a:xfrm>
            <a:custGeom>
              <a:avLst/>
              <a:gdLst/>
              <a:ahLst/>
              <a:cxnLst/>
              <a:rect r="r" b="b" t="t" l="l"/>
              <a:pathLst>
                <a:path h="1094036" w="1576070">
                  <a:moveTo>
                    <a:pt x="0" y="0"/>
                  </a:moveTo>
                  <a:lnTo>
                    <a:pt x="1576070" y="0"/>
                  </a:lnTo>
                  <a:lnTo>
                    <a:pt x="1576070" y="1094036"/>
                  </a:lnTo>
                  <a:lnTo>
                    <a:pt x="0" y="1094036"/>
                  </a:lnTo>
                  <a:close/>
                </a:path>
              </a:pathLst>
            </a:custGeom>
            <a:solidFill>
              <a:srgbClr val="77838D"/>
            </a:solidFill>
          </p:spPr>
        </p:sp>
        <p:sp>
          <p:nvSpPr>
            <p:cNvPr name="Freeform 10" id="10"/>
            <p:cNvSpPr/>
            <p:nvPr/>
          </p:nvSpPr>
          <p:spPr>
            <a:xfrm flipH="false" flipV="false" rot="0">
              <a:off x="35560" y="35560"/>
              <a:ext cx="1588770" cy="1106736"/>
            </a:xfrm>
            <a:custGeom>
              <a:avLst/>
              <a:gdLst/>
              <a:ahLst/>
              <a:cxnLst/>
              <a:rect r="r" b="b" t="t" l="l"/>
              <a:pathLst>
                <a:path h="1106736" w="1588770">
                  <a:moveTo>
                    <a:pt x="1588770" y="1106736"/>
                  </a:moveTo>
                  <a:lnTo>
                    <a:pt x="0" y="1106736"/>
                  </a:lnTo>
                  <a:lnTo>
                    <a:pt x="0" y="0"/>
                  </a:lnTo>
                  <a:lnTo>
                    <a:pt x="1588770" y="0"/>
                  </a:lnTo>
                  <a:lnTo>
                    <a:pt x="1588770" y="1106736"/>
                  </a:lnTo>
                  <a:close/>
                  <a:moveTo>
                    <a:pt x="12700" y="1094036"/>
                  </a:moveTo>
                  <a:lnTo>
                    <a:pt x="1576070" y="1094036"/>
                  </a:lnTo>
                  <a:lnTo>
                    <a:pt x="1576070" y="12700"/>
                  </a:lnTo>
                  <a:lnTo>
                    <a:pt x="12700" y="12700"/>
                  </a:lnTo>
                  <a:lnTo>
                    <a:pt x="12700" y="1094036"/>
                  </a:lnTo>
                  <a:close/>
                </a:path>
              </a:pathLst>
            </a:custGeom>
            <a:solidFill>
              <a:srgbClr val="FFFFFF"/>
            </a:solidFill>
          </p:spPr>
        </p:sp>
        <p:sp>
          <p:nvSpPr>
            <p:cNvPr name="Freeform 11" id="11"/>
            <p:cNvSpPr/>
            <p:nvPr/>
          </p:nvSpPr>
          <p:spPr>
            <a:xfrm flipH="false" flipV="false" rot="0">
              <a:off x="0" y="0"/>
              <a:ext cx="1576070" cy="1094036"/>
            </a:xfrm>
            <a:custGeom>
              <a:avLst/>
              <a:gdLst/>
              <a:ahLst/>
              <a:cxnLst/>
              <a:rect r="r" b="b" t="t" l="l"/>
              <a:pathLst>
                <a:path h="1094036" w="1576070">
                  <a:moveTo>
                    <a:pt x="0" y="0"/>
                  </a:moveTo>
                  <a:lnTo>
                    <a:pt x="1576070" y="0"/>
                  </a:lnTo>
                  <a:lnTo>
                    <a:pt x="1576070" y="1094036"/>
                  </a:lnTo>
                  <a:lnTo>
                    <a:pt x="0" y="1094036"/>
                  </a:lnTo>
                  <a:close/>
                </a:path>
              </a:pathLst>
            </a:custGeom>
            <a:solidFill>
              <a:srgbClr val="FDFDFD"/>
            </a:solidFill>
          </p:spPr>
        </p:sp>
      </p:grpSp>
      <p:sp>
        <p:nvSpPr>
          <p:cNvPr name="TextBox 12" id="12"/>
          <p:cNvSpPr txBox="true"/>
          <p:nvPr/>
        </p:nvSpPr>
        <p:spPr>
          <a:xfrm rot="0">
            <a:off x="1028700" y="2623620"/>
            <a:ext cx="7331051" cy="1680719"/>
          </a:xfrm>
          <a:prstGeom prst="rect">
            <a:avLst/>
          </a:prstGeom>
        </p:spPr>
        <p:txBody>
          <a:bodyPr anchor="t" rtlCol="false" tIns="0" lIns="0" bIns="0" rIns="0">
            <a:spAutoFit/>
          </a:bodyPr>
          <a:lstStyle/>
          <a:p>
            <a:pPr algn="l">
              <a:lnSpc>
                <a:spcPts val="4362"/>
              </a:lnSpc>
            </a:pPr>
            <a:r>
              <a:rPr lang="en-US" sz="4640" b="true">
                <a:solidFill>
                  <a:srgbClr val="1211CA"/>
                </a:solidFill>
                <a:latin typeface="Montserrat Heavy"/>
                <a:ea typeface="Montserrat Heavy"/>
                <a:cs typeface="Montserrat Heavy"/>
                <a:sym typeface="Montserrat Heavy"/>
              </a:rPr>
              <a:t>Jadera's Competitive </a:t>
            </a:r>
            <a:r>
              <a:rPr lang="en-US" sz="4640" b="true">
                <a:solidFill>
                  <a:srgbClr val="F9B314"/>
                </a:solidFill>
                <a:latin typeface="Montserrat Heavy"/>
                <a:ea typeface="Montserrat Heavy"/>
                <a:cs typeface="Montserrat Heavy"/>
                <a:sym typeface="Montserrat Heavy"/>
              </a:rPr>
              <a:t>Advantage</a:t>
            </a:r>
          </a:p>
          <a:p>
            <a:pPr algn="l">
              <a:lnSpc>
                <a:spcPts val="4362"/>
              </a:lnSpc>
            </a:pPr>
          </a:p>
        </p:txBody>
      </p:sp>
      <p:sp>
        <p:nvSpPr>
          <p:cNvPr name="TextBox 13" id="13"/>
          <p:cNvSpPr txBox="true"/>
          <p:nvPr/>
        </p:nvSpPr>
        <p:spPr>
          <a:xfrm rot="0">
            <a:off x="7115881" y="6941953"/>
            <a:ext cx="5083928" cy="2111375"/>
          </a:xfrm>
          <a:prstGeom prst="rect">
            <a:avLst/>
          </a:prstGeom>
        </p:spPr>
        <p:txBody>
          <a:bodyPr anchor="t" rtlCol="false" tIns="0" lIns="0" bIns="0" rIns="0">
            <a:spAutoFit/>
          </a:bodyPr>
          <a:lstStyle/>
          <a:p>
            <a:pPr algn="l">
              <a:lnSpc>
                <a:spcPts val="2800"/>
              </a:lnSpc>
            </a:pPr>
            <a:r>
              <a:rPr lang="en-US" sz="2000">
                <a:solidFill>
                  <a:srgbClr val="2D262A"/>
                </a:solidFill>
                <a:latin typeface="Montserrat Classic"/>
                <a:ea typeface="Montserrat Classic"/>
                <a:cs typeface="Montserrat Classic"/>
                <a:sym typeface="Montserrat Classic"/>
              </a:rPr>
              <a:t>Jadera's Advantage: Our chatbot uses Natural Language Processing (NLP) to understand complex customer queries, respond in real-time and integrates features </a:t>
            </a:r>
          </a:p>
          <a:p>
            <a:pPr algn="l">
              <a:lnSpc>
                <a:spcPts val="2800"/>
              </a:lnSpc>
            </a:pPr>
          </a:p>
        </p:txBody>
      </p:sp>
      <p:sp>
        <p:nvSpPr>
          <p:cNvPr name="TextBox 14" id="14"/>
          <p:cNvSpPr txBox="true"/>
          <p:nvPr/>
        </p:nvSpPr>
        <p:spPr>
          <a:xfrm rot="0">
            <a:off x="13180957" y="6948160"/>
            <a:ext cx="4273888" cy="2463800"/>
          </a:xfrm>
          <a:prstGeom prst="rect">
            <a:avLst/>
          </a:prstGeom>
        </p:spPr>
        <p:txBody>
          <a:bodyPr anchor="t" rtlCol="false" tIns="0" lIns="0" bIns="0" rIns="0">
            <a:spAutoFit/>
          </a:bodyPr>
          <a:lstStyle/>
          <a:p>
            <a:pPr algn="l">
              <a:lnSpc>
                <a:spcPts val="2800"/>
              </a:lnSpc>
            </a:pPr>
            <a:r>
              <a:rPr lang="en-US" sz="2000">
                <a:solidFill>
                  <a:srgbClr val="2D262A"/>
                </a:solidFill>
                <a:latin typeface="Montserrat Classic"/>
                <a:ea typeface="Montserrat Classic"/>
                <a:cs typeface="Montserrat Classic"/>
                <a:sym typeface="Montserrat Classic"/>
              </a:rPr>
              <a:t>Privacy Compliance: Jadera ensures full data privacy compliance with Australian regulations, giving it a strong competitive edge in terms of customer trust.</a:t>
            </a:r>
          </a:p>
          <a:p>
            <a:pPr algn="l">
              <a:lnSpc>
                <a:spcPts val="2800"/>
              </a:lnSpc>
            </a:pPr>
          </a:p>
        </p:txBody>
      </p:sp>
      <p:sp>
        <p:nvSpPr>
          <p:cNvPr name="TextBox 15" id="15"/>
          <p:cNvSpPr txBox="true"/>
          <p:nvPr/>
        </p:nvSpPr>
        <p:spPr>
          <a:xfrm rot="0">
            <a:off x="1028700" y="981075"/>
            <a:ext cx="3489971" cy="349250"/>
          </a:xfrm>
          <a:prstGeom prst="rect">
            <a:avLst/>
          </a:prstGeom>
        </p:spPr>
        <p:txBody>
          <a:bodyPr anchor="t" rtlCol="false" tIns="0" lIns="0" bIns="0" rIns="0">
            <a:spAutoFit/>
          </a:bodyPr>
          <a:lstStyle/>
          <a:p>
            <a:pPr algn="l">
              <a:lnSpc>
                <a:spcPts val="2800"/>
              </a:lnSpc>
            </a:pPr>
            <a:r>
              <a:rPr lang="en-US" sz="2000" b="true">
                <a:solidFill>
                  <a:srgbClr val="101010"/>
                </a:solidFill>
                <a:latin typeface="Montserrat Classic Bold"/>
                <a:ea typeface="Montserrat Classic Bold"/>
                <a:cs typeface="Montserrat Classic Bold"/>
                <a:sym typeface="Montserrat Classic Bold"/>
              </a:rPr>
              <a:t>Jadera Chatbot</a:t>
            </a:r>
          </a:p>
        </p:txBody>
      </p:sp>
      <p:grpSp>
        <p:nvGrpSpPr>
          <p:cNvPr name="Group 16" id="16"/>
          <p:cNvGrpSpPr/>
          <p:nvPr/>
        </p:nvGrpSpPr>
        <p:grpSpPr>
          <a:xfrm rot="0">
            <a:off x="1157379" y="6326939"/>
            <a:ext cx="5131250" cy="3703319"/>
            <a:chOff x="0" y="0"/>
            <a:chExt cx="1624330" cy="1172309"/>
          </a:xfrm>
        </p:grpSpPr>
        <p:sp>
          <p:nvSpPr>
            <p:cNvPr name="Freeform 17" id="17"/>
            <p:cNvSpPr/>
            <p:nvPr/>
          </p:nvSpPr>
          <p:spPr>
            <a:xfrm flipH="false" flipV="false" rot="0">
              <a:off x="41910" y="43180"/>
              <a:ext cx="1576070" cy="1124049"/>
            </a:xfrm>
            <a:custGeom>
              <a:avLst/>
              <a:gdLst/>
              <a:ahLst/>
              <a:cxnLst/>
              <a:rect r="r" b="b" t="t" l="l"/>
              <a:pathLst>
                <a:path h="1124049" w="1576070">
                  <a:moveTo>
                    <a:pt x="0" y="0"/>
                  </a:moveTo>
                  <a:lnTo>
                    <a:pt x="1576070" y="0"/>
                  </a:lnTo>
                  <a:lnTo>
                    <a:pt x="1576070" y="1124049"/>
                  </a:lnTo>
                  <a:lnTo>
                    <a:pt x="0" y="1124049"/>
                  </a:lnTo>
                  <a:close/>
                </a:path>
              </a:pathLst>
            </a:custGeom>
            <a:solidFill>
              <a:srgbClr val="77838D"/>
            </a:solidFill>
          </p:spPr>
        </p:sp>
        <p:sp>
          <p:nvSpPr>
            <p:cNvPr name="Freeform 18" id="18"/>
            <p:cNvSpPr/>
            <p:nvPr/>
          </p:nvSpPr>
          <p:spPr>
            <a:xfrm flipH="false" flipV="false" rot="0">
              <a:off x="35560" y="35560"/>
              <a:ext cx="1588770" cy="1136749"/>
            </a:xfrm>
            <a:custGeom>
              <a:avLst/>
              <a:gdLst/>
              <a:ahLst/>
              <a:cxnLst/>
              <a:rect r="r" b="b" t="t" l="l"/>
              <a:pathLst>
                <a:path h="1136749" w="1588770">
                  <a:moveTo>
                    <a:pt x="1588770" y="1136749"/>
                  </a:moveTo>
                  <a:lnTo>
                    <a:pt x="0" y="1136749"/>
                  </a:lnTo>
                  <a:lnTo>
                    <a:pt x="0" y="0"/>
                  </a:lnTo>
                  <a:lnTo>
                    <a:pt x="1588770" y="0"/>
                  </a:lnTo>
                  <a:lnTo>
                    <a:pt x="1588770" y="1136749"/>
                  </a:lnTo>
                  <a:close/>
                  <a:moveTo>
                    <a:pt x="12700" y="1124049"/>
                  </a:moveTo>
                  <a:lnTo>
                    <a:pt x="1576070" y="1124049"/>
                  </a:lnTo>
                  <a:lnTo>
                    <a:pt x="1576070" y="12700"/>
                  </a:lnTo>
                  <a:lnTo>
                    <a:pt x="12700" y="12700"/>
                  </a:lnTo>
                  <a:lnTo>
                    <a:pt x="12700" y="1124049"/>
                  </a:lnTo>
                  <a:close/>
                </a:path>
              </a:pathLst>
            </a:custGeom>
            <a:solidFill>
              <a:srgbClr val="FFFFFF"/>
            </a:solidFill>
          </p:spPr>
        </p:sp>
        <p:sp>
          <p:nvSpPr>
            <p:cNvPr name="Freeform 19" id="19"/>
            <p:cNvSpPr/>
            <p:nvPr/>
          </p:nvSpPr>
          <p:spPr>
            <a:xfrm flipH="false" flipV="false" rot="0">
              <a:off x="0" y="0"/>
              <a:ext cx="1576070" cy="1124049"/>
            </a:xfrm>
            <a:custGeom>
              <a:avLst/>
              <a:gdLst/>
              <a:ahLst/>
              <a:cxnLst/>
              <a:rect r="r" b="b" t="t" l="l"/>
              <a:pathLst>
                <a:path h="1124049" w="1576070">
                  <a:moveTo>
                    <a:pt x="0" y="0"/>
                  </a:moveTo>
                  <a:lnTo>
                    <a:pt x="1576070" y="0"/>
                  </a:lnTo>
                  <a:lnTo>
                    <a:pt x="1576070" y="1124049"/>
                  </a:lnTo>
                  <a:lnTo>
                    <a:pt x="0" y="1124049"/>
                  </a:lnTo>
                  <a:close/>
                </a:path>
              </a:pathLst>
            </a:custGeom>
            <a:solidFill>
              <a:srgbClr val="FDFDFD"/>
            </a:solidFill>
          </p:spPr>
        </p:sp>
      </p:grpSp>
      <p:sp>
        <p:nvSpPr>
          <p:cNvPr name="TextBox 20" id="20"/>
          <p:cNvSpPr txBox="true"/>
          <p:nvPr/>
        </p:nvSpPr>
        <p:spPr>
          <a:xfrm rot="0">
            <a:off x="1310846" y="6570461"/>
            <a:ext cx="4824315" cy="3168650"/>
          </a:xfrm>
          <a:prstGeom prst="rect">
            <a:avLst/>
          </a:prstGeom>
        </p:spPr>
        <p:txBody>
          <a:bodyPr anchor="t" rtlCol="false" tIns="0" lIns="0" bIns="0" rIns="0">
            <a:spAutoFit/>
          </a:bodyPr>
          <a:lstStyle/>
          <a:p>
            <a:pPr algn="l">
              <a:lnSpc>
                <a:spcPts val="2800"/>
              </a:lnSpc>
            </a:pPr>
            <a:r>
              <a:rPr lang="en-US" sz="2000">
                <a:solidFill>
                  <a:srgbClr val="2D262A"/>
                </a:solidFill>
                <a:latin typeface="Montserrat Classic"/>
                <a:ea typeface="Montserrat Classic"/>
                <a:cs typeface="Montserrat Classic"/>
                <a:sym typeface="Montserrat Classic"/>
              </a:rPr>
              <a:t>Most jewellery brands use basic chatbots that only provide generic responses. Jadera’s chatbot, offers advanced features such as order tracking, personalized recommendations, and feedback collection, giving a significant advantage in enhancing customer satisfaction and engagement.</a:t>
            </a:r>
          </a:p>
        </p:txBody>
      </p:sp>
      <p:sp>
        <p:nvSpPr>
          <p:cNvPr name="TextBox 21" id="21"/>
          <p:cNvSpPr txBox="true"/>
          <p:nvPr/>
        </p:nvSpPr>
        <p:spPr>
          <a:xfrm rot="-5400000">
            <a:off x="-1564722" y="7170153"/>
            <a:ext cx="3974630" cy="405765"/>
          </a:xfrm>
          <a:prstGeom prst="rect">
            <a:avLst/>
          </a:prstGeom>
        </p:spPr>
        <p:txBody>
          <a:bodyPr anchor="t" rtlCol="false" tIns="0" lIns="0" bIns="0" rIns="0">
            <a:spAutoFit/>
          </a:bodyPr>
          <a:lstStyle/>
          <a:p>
            <a:pPr algn="l">
              <a:lnSpc>
                <a:spcPts val="3359"/>
              </a:lnSpc>
            </a:pPr>
            <a:r>
              <a:rPr lang="en-US" sz="2400">
                <a:solidFill>
                  <a:srgbClr val="A02DD5"/>
                </a:solidFill>
                <a:latin typeface="Montserrat Classic"/>
                <a:ea typeface="Montserrat Classic"/>
                <a:cs typeface="Montserrat Classic"/>
                <a:sym typeface="Montserrat Classic"/>
              </a:rPr>
              <a:t>T2 Solutions</a:t>
            </a:r>
          </a:p>
        </p:txBody>
      </p:sp>
      <p:grpSp>
        <p:nvGrpSpPr>
          <p:cNvPr name="Group 22" id="22"/>
          <p:cNvGrpSpPr/>
          <p:nvPr/>
        </p:nvGrpSpPr>
        <p:grpSpPr>
          <a:xfrm rot="0">
            <a:off x="340360" y="1028700"/>
            <a:ext cx="212090" cy="5143500"/>
            <a:chOff x="0" y="0"/>
            <a:chExt cx="55859" cy="1354667"/>
          </a:xfrm>
        </p:grpSpPr>
        <p:sp>
          <p:nvSpPr>
            <p:cNvPr name="Freeform 23" id="23"/>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F9B314"/>
            </a:solidFill>
          </p:spPr>
        </p:sp>
        <p:sp>
          <p:nvSpPr>
            <p:cNvPr name="TextBox 24" id="24"/>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grpSp>
        <p:nvGrpSpPr>
          <p:cNvPr name="Group 25" id="25"/>
          <p:cNvGrpSpPr/>
          <p:nvPr/>
        </p:nvGrpSpPr>
        <p:grpSpPr>
          <a:xfrm rot="0">
            <a:off x="1028700" y="1488465"/>
            <a:ext cx="2053007" cy="107900"/>
            <a:chOff x="0" y="0"/>
            <a:chExt cx="540710" cy="28418"/>
          </a:xfrm>
        </p:grpSpPr>
        <p:sp>
          <p:nvSpPr>
            <p:cNvPr name="Freeform 26" id="26"/>
            <p:cNvSpPr/>
            <p:nvPr/>
          </p:nvSpPr>
          <p:spPr>
            <a:xfrm flipH="false" flipV="false" rot="0">
              <a:off x="0" y="0"/>
              <a:ext cx="540710" cy="28418"/>
            </a:xfrm>
            <a:custGeom>
              <a:avLst/>
              <a:gdLst/>
              <a:ahLst/>
              <a:cxnLst/>
              <a:rect r="r" b="b" t="t" l="l"/>
              <a:pathLst>
                <a:path h="28418" w="540710">
                  <a:moveTo>
                    <a:pt x="0" y="0"/>
                  </a:moveTo>
                  <a:lnTo>
                    <a:pt x="540710" y="0"/>
                  </a:lnTo>
                  <a:lnTo>
                    <a:pt x="540710" y="28418"/>
                  </a:lnTo>
                  <a:lnTo>
                    <a:pt x="0" y="28418"/>
                  </a:lnTo>
                  <a:close/>
                </a:path>
              </a:pathLst>
            </a:custGeom>
            <a:solidFill>
              <a:srgbClr val="F9B314"/>
            </a:solidFill>
          </p:spPr>
        </p:sp>
        <p:sp>
          <p:nvSpPr>
            <p:cNvPr name="TextBox 27" id="27"/>
            <p:cNvSpPr txBox="true"/>
            <p:nvPr/>
          </p:nvSpPr>
          <p:spPr>
            <a:xfrm>
              <a:off x="0" y="-38100"/>
              <a:ext cx="540710" cy="66518"/>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2608040" y="6478412"/>
            <a:ext cx="5400921" cy="3370380"/>
            <a:chOff x="0" y="0"/>
            <a:chExt cx="1624330" cy="1013644"/>
          </a:xfrm>
        </p:grpSpPr>
        <p:sp>
          <p:nvSpPr>
            <p:cNvPr name="Freeform 3" id="3"/>
            <p:cNvSpPr/>
            <p:nvPr/>
          </p:nvSpPr>
          <p:spPr>
            <a:xfrm flipH="false" flipV="false" rot="0">
              <a:off x="41910" y="43180"/>
              <a:ext cx="1576070" cy="965384"/>
            </a:xfrm>
            <a:custGeom>
              <a:avLst/>
              <a:gdLst/>
              <a:ahLst/>
              <a:cxnLst/>
              <a:rect r="r" b="b" t="t" l="l"/>
              <a:pathLst>
                <a:path h="965384" w="1576070">
                  <a:moveTo>
                    <a:pt x="0" y="0"/>
                  </a:moveTo>
                  <a:lnTo>
                    <a:pt x="1576070" y="0"/>
                  </a:lnTo>
                  <a:lnTo>
                    <a:pt x="1576070" y="965384"/>
                  </a:lnTo>
                  <a:lnTo>
                    <a:pt x="0" y="965384"/>
                  </a:lnTo>
                  <a:close/>
                </a:path>
              </a:pathLst>
            </a:custGeom>
            <a:solidFill>
              <a:srgbClr val="77838D"/>
            </a:solidFill>
          </p:spPr>
        </p:sp>
        <p:sp>
          <p:nvSpPr>
            <p:cNvPr name="Freeform 4" id="4"/>
            <p:cNvSpPr/>
            <p:nvPr/>
          </p:nvSpPr>
          <p:spPr>
            <a:xfrm flipH="false" flipV="false" rot="0">
              <a:off x="35560" y="35560"/>
              <a:ext cx="1588770" cy="978084"/>
            </a:xfrm>
            <a:custGeom>
              <a:avLst/>
              <a:gdLst/>
              <a:ahLst/>
              <a:cxnLst/>
              <a:rect r="r" b="b" t="t" l="l"/>
              <a:pathLst>
                <a:path h="978084" w="1588770">
                  <a:moveTo>
                    <a:pt x="1588770" y="978084"/>
                  </a:moveTo>
                  <a:lnTo>
                    <a:pt x="0" y="978084"/>
                  </a:lnTo>
                  <a:lnTo>
                    <a:pt x="0" y="0"/>
                  </a:lnTo>
                  <a:lnTo>
                    <a:pt x="1588770" y="0"/>
                  </a:lnTo>
                  <a:lnTo>
                    <a:pt x="1588770" y="978084"/>
                  </a:lnTo>
                  <a:close/>
                  <a:moveTo>
                    <a:pt x="12700" y="965384"/>
                  </a:moveTo>
                  <a:lnTo>
                    <a:pt x="1576070" y="965384"/>
                  </a:lnTo>
                  <a:lnTo>
                    <a:pt x="1576070" y="12700"/>
                  </a:lnTo>
                  <a:lnTo>
                    <a:pt x="12700" y="12700"/>
                  </a:lnTo>
                  <a:lnTo>
                    <a:pt x="12700" y="965384"/>
                  </a:lnTo>
                  <a:close/>
                </a:path>
              </a:pathLst>
            </a:custGeom>
            <a:solidFill>
              <a:srgbClr val="FFFFFF"/>
            </a:solidFill>
          </p:spPr>
        </p:sp>
        <p:sp>
          <p:nvSpPr>
            <p:cNvPr name="Freeform 5" id="5"/>
            <p:cNvSpPr/>
            <p:nvPr/>
          </p:nvSpPr>
          <p:spPr>
            <a:xfrm flipH="false" flipV="false" rot="0">
              <a:off x="0" y="0"/>
              <a:ext cx="1576070" cy="965384"/>
            </a:xfrm>
            <a:custGeom>
              <a:avLst/>
              <a:gdLst/>
              <a:ahLst/>
              <a:cxnLst/>
              <a:rect r="r" b="b" t="t" l="l"/>
              <a:pathLst>
                <a:path h="965384" w="1576070">
                  <a:moveTo>
                    <a:pt x="0" y="0"/>
                  </a:moveTo>
                  <a:lnTo>
                    <a:pt x="1576070" y="0"/>
                  </a:lnTo>
                  <a:lnTo>
                    <a:pt x="1576070" y="965384"/>
                  </a:lnTo>
                  <a:lnTo>
                    <a:pt x="0" y="965384"/>
                  </a:lnTo>
                  <a:close/>
                </a:path>
              </a:pathLst>
            </a:custGeom>
            <a:solidFill>
              <a:srgbClr val="FDFDFD"/>
            </a:solidFill>
          </p:spPr>
        </p:sp>
      </p:grpSp>
      <p:sp>
        <p:nvSpPr>
          <p:cNvPr name="TextBox 6" id="6"/>
          <p:cNvSpPr txBox="true"/>
          <p:nvPr/>
        </p:nvSpPr>
        <p:spPr>
          <a:xfrm rot="0">
            <a:off x="5000617" y="2987029"/>
            <a:ext cx="7331051" cy="606171"/>
          </a:xfrm>
          <a:prstGeom prst="rect">
            <a:avLst/>
          </a:prstGeom>
        </p:spPr>
        <p:txBody>
          <a:bodyPr anchor="t" rtlCol="false" tIns="0" lIns="0" bIns="0" rIns="0">
            <a:spAutoFit/>
          </a:bodyPr>
          <a:lstStyle/>
          <a:p>
            <a:pPr algn="l">
              <a:lnSpc>
                <a:spcPts val="4512"/>
              </a:lnSpc>
            </a:pPr>
            <a:r>
              <a:rPr lang="en-US" sz="4800" b="true">
                <a:solidFill>
                  <a:srgbClr val="1211CA"/>
                </a:solidFill>
                <a:latin typeface="Montserrat Heavy"/>
                <a:ea typeface="Montserrat Heavy"/>
                <a:cs typeface="Montserrat Heavy"/>
                <a:sym typeface="Montserrat Heavy"/>
              </a:rPr>
              <a:t>Strengths</a:t>
            </a:r>
          </a:p>
        </p:txBody>
      </p:sp>
      <p:sp>
        <p:nvSpPr>
          <p:cNvPr name="TextBox 7" id="7"/>
          <p:cNvSpPr txBox="true"/>
          <p:nvPr/>
        </p:nvSpPr>
        <p:spPr>
          <a:xfrm rot="0">
            <a:off x="1028700" y="981075"/>
            <a:ext cx="3489971" cy="349250"/>
          </a:xfrm>
          <a:prstGeom prst="rect">
            <a:avLst/>
          </a:prstGeom>
        </p:spPr>
        <p:txBody>
          <a:bodyPr anchor="t" rtlCol="false" tIns="0" lIns="0" bIns="0" rIns="0">
            <a:spAutoFit/>
          </a:bodyPr>
          <a:lstStyle/>
          <a:p>
            <a:pPr algn="l">
              <a:lnSpc>
                <a:spcPts val="2800"/>
              </a:lnSpc>
            </a:pPr>
            <a:r>
              <a:rPr lang="en-US" sz="2000" b="true">
                <a:solidFill>
                  <a:srgbClr val="101010"/>
                </a:solidFill>
                <a:latin typeface="Montserrat Classic Bold"/>
                <a:ea typeface="Montserrat Classic Bold"/>
                <a:cs typeface="Montserrat Classic Bold"/>
                <a:sym typeface="Montserrat Classic Bold"/>
              </a:rPr>
              <a:t>Jadera Chatbot</a:t>
            </a:r>
          </a:p>
        </p:txBody>
      </p:sp>
      <p:grpSp>
        <p:nvGrpSpPr>
          <p:cNvPr name="Group 8" id="8"/>
          <p:cNvGrpSpPr/>
          <p:nvPr/>
        </p:nvGrpSpPr>
        <p:grpSpPr>
          <a:xfrm rot="0">
            <a:off x="4518671" y="3895743"/>
            <a:ext cx="6047821" cy="5535957"/>
            <a:chOff x="0" y="0"/>
            <a:chExt cx="1624330" cy="1486853"/>
          </a:xfrm>
        </p:grpSpPr>
        <p:sp>
          <p:nvSpPr>
            <p:cNvPr name="Freeform 9" id="9"/>
            <p:cNvSpPr/>
            <p:nvPr/>
          </p:nvSpPr>
          <p:spPr>
            <a:xfrm flipH="false" flipV="false" rot="0">
              <a:off x="41910" y="43180"/>
              <a:ext cx="1576070" cy="1438593"/>
            </a:xfrm>
            <a:custGeom>
              <a:avLst/>
              <a:gdLst/>
              <a:ahLst/>
              <a:cxnLst/>
              <a:rect r="r" b="b" t="t" l="l"/>
              <a:pathLst>
                <a:path h="1438593" w="1576070">
                  <a:moveTo>
                    <a:pt x="0" y="0"/>
                  </a:moveTo>
                  <a:lnTo>
                    <a:pt x="1576070" y="0"/>
                  </a:lnTo>
                  <a:lnTo>
                    <a:pt x="1576070" y="1438593"/>
                  </a:lnTo>
                  <a:lnTo>
                    <a:pt x="0" y="1438593"/>
                  </a:lnTo>
                  <a:close/>
                </a:path>
              </a:pathLst>
            </a:custGeom>
            <a:solidFill>
              <a:srgbClr val="77838D"/>
            </a:solidFill>
          </p:spPr>
        </p:sp>
        <p:sp>
          <p:nvSpPr>
            <p:cNvPr name="Freeform 10" id="10"/>
            <p:cNvSpPr/>
            <p:nvPr/>
          </p:nvSpPr>
          <p:spPr>
            <a:xfrm flipH="false" flipV="false" rot="0">
              <a:off x="35560" y="35560"/>
              <a:ext cx="1588770" cy="1451293"/>
            </a:xfrm>
            <a:custGeom>
              <a:avLst/>
              <a:gdLst/>
              <a:ahLst/>
              <a:cxnLst/>
              <a:rect r="r" b="b" t="t" l="l"/>
              <a:pathLst>
                <a:path h="1451293" w="1588770">
                  <a:moveTo>
                    <a:pt x="1588770" y="1451293"/>
                  </a:moveTo>
                  <a:lnTo>
                    <a:pt x="0" y="1451293"/>
                  </a:lnTo>
                  <a:lnTo>
                    <a:pt x="0" y="0"/>
                  </a:lnTo>
                  <a:lnTo>
                    <a:pt x="1588770" y="0"/>
                  </a:lnTo>
                  <a:lnTo>
                    <a:pt x="1588770" y="1451293"/>
                  </a:lnTo>
                  <a:close/>
                  <a:moveTo>
                    <a:pt x="12700" y="1438593"/>
                  </a:moveTo>
                  <a:lnTo>
                    <a:pt x="1576070" y="1438593"/>
                  </a:lnTo>
                  <a:lnTo>
                    <a:pt x="1576070" y="12700"/>
                  </a:lnTo>
                  <a:lnTo>
                    <a:pt x="12700" y="12700"/>
                  </a:lnTo>
                  <a:lnTo>
                    <a:pt x="12700" y="1438593"/>
                  </a:lnTo>
                  <a:close/>
                </a:path>
              </a:pathLst>
            </a:custGeom>
            <a:solidFill>
              <a:srgbClr val="FFFFFF"/>
            </a:solidFill>
          </p:spPr>
        </p:sp>
        <p:sp>
          <p:nvSpPr>
            <p:cNvPr name="Freeform 11" id="11"/>
            <p:cNvSpPr/>
            <p:nvPr/>
          </p:nvSpPr>
          <p:spPr>
            <a:xfrm flipH="false" flipV="false" rot="0">
              <a:off x="0" y="0"/>
              <a:ext cx="1576070" cy="1438593"/>
            </a:xfrm>
            <a:custGeom>
              <a:avLst/>
              <a:gdLst/>
              <a:ahLst/>
              <a:cxnLst/>
              <a:rect r="r" b="b" t="t" l="l"/>
              <a:pathLst>
                <a:path h="1438593" w="1576070">
                  <a:moveTo>
                    <a:pt x="0" y="0"/>
                  </a:moveTo>
                  <a:lnTo>
                    <a:pt x="1576070" y="0"/>
                  </a:lnTo>
                  <a:lnTo>
                    <a:pt x="1576070" y="1438593"/>
                  </a:lnTo>
                  <a:lnTo>
                    <a:pt x="0" y="1438593"/>
                  </a:lnTo>
                  <a:close/>
                </a:path>
              </a:pathLst>
            </a:custGeom>
            <a:solidFill>
              <a:srgbClr val="FDFDFD"/>
            </a:solidFill>
          </p:spPr>
        </p:sp>
      </p:grpSp>
      <p:sp>
        <p:nvSpPr>
          <p:cNvPr name="TextBox 12" id="12"/>
          <p:cNvSpPr txBox="true"/>
          <p:nvPr/>
        </p:nvSpPr>
        <p:spPr>
          <a:xfrm rot="0">
            <a:off x="5000617" y="4323403"/>
            <a:ext cx="5083928" cy="1099185"/>
          </a:xfrm>
          <a:prstGeom prst="rect">
            <a:avLst/>
          </a:prstGeom>
        </p:spPr>
        <p:txBody>
          <a:bodyPr anchor="t" rtlCol="false" tIns="0" lIns="0" bIns="0" rIns="0">
            <a:spAutoFit/>
          </a:bodyPr>
          <a:lstStyle/>
          <a:p>
            <a:pPr algn="l">
              <a:lnSpc>
                <a:spcPts val="2940"/>
              </a:lnSpc>
            </a:pPr>
            <a:r>
              <a:rPr lang="en-US" sz="2100">
                <a:solidFill>
                  <a:srgbClr val="2D262A"/>
                </a:solidFill>
                <a:latin typeface="Montserrat Classic"/>
                <a:ea typeface="Montserrat Classic"/>
                <a:cs typeface="Montserrat Classic"/>
                <a:sym typeface="Montserrat Classic"/>
              </a:rPr>
              <a:t>Fully functional chatbot with personalized recommendations, order tracking, and feedback features.</a:t>
            </a:r>
          </a:p>
        </p:txBody>
      </p:sp>
      <p:sp>
        <p:nvSpPr>
          <p:cNvPr name="TextBox 13" id="13"/>
          <p:cNvSpPr txBox="true"/>
          <p:nvPr/>
        </p:nvSpPr>
        <p:spPr>
          <a:xfrm rot="0">
            <a:off x="5000617" y="6038203"/>
            <a:ext cx="5083928" cy="1099185"/>
          </a:xfrm>
          <a:prstGeom prst="rect">
            <a:avLst/>
          </a:prstGeom>
        </p:spPr>
        <p:txBody>
          <a:bodyPr anchor="t" rtlCol="false" tIns="0" lIns="0" bIns="0" rIns="0">
            <a:spAutoFit/>
          </a:bodyPr>
          <a:lstStyle/>
          <a:p>
            <a:pPr algn="l">
              <a:lnSpc>
                <a:spcPts val="2940"/>
              </a:lnSpc>
            </a:pPr>
            <a:r>
              <a:rPr lang="en-US" sz="2100">
                <a:solidFill>
                  <a:srgbClr val="2D262A"/>
                </a:solidFill>
                <a:latin typeface="Montserrat Classic"/>
                <a:ea typeface="Montserrat Classic"/>
                <a:cs typeface="Montserrat Classic"/>
                <a:sym typeface="Montserrat Classic"/>
              </a:rPr>
              <a:t>Scalable and adaptable for future improvements, such as multilingual support.</a:t>
            </a:r>
          </a:p>
        </p:txBody>
      </p:sp>
      <p:sp>
        <p:nvSpPr>
          <p:cNvPr name="TextBox 14" id="14"/>
          <p:cNvSpPr txBox="true"/>
          <p:nvPr/>
        </p:nvSpPr>
        <p:spPr>
          <a:xfrm rot="0">
            <a:off x="5000617" y="7753003"/>
            <a:ext cx="5083928" cy="727710"/>
          </a:xfrm>
          <a:prstGeom prst="rect">
            <a:avLst/>
          </a:prstGeom>
        </p:spPr>
        <p:txBody>
          <a:bodyPr anchor="t" rtlCol="false" tIns="0" lIns="0" bIns="0" rIns="0">
            <a:spAutoFit/>
          </a:bodyPr>
          <a:lstStyle/>
          <a:p>
            <a:pPr algn="l">
              <a:lnSpc>
                <a:spcPts val="2940"/>
              </a:lnSpc>
            </a:pPr>
            <a:r>
              <a:rPr lang="en-US" sz="2100">
                <a:solidFill>
                  <a:srgbClr val="2D262A"/>
                </a:solidFill>
                <a:latin typeface="Montserrat Classic"/>
                <a:ea typeface="Montserrat Classic"/>
                <a:cs typeface="Montserrat Classic"/>
                <a:sym typeface="Montserrat Classic"/>
              </a:rPr>
              <a:t>Compliant with Australian Privacy Laws.</a:t>
            </a:r>
          </a:p>
        </p:txBody>
      </p:sp>
      <p:sp>
        <p:nvSpPr>
          <p:cNvPr name="TextBox 15" id="15"/>
          <p:cNvSpPr txBox="true"/>
          <p:nvPr/>
        </p:nvSpPr>
        <p:spPr>
          <a:xfrm rot="0">
            <a:off x="12925033" y="8261166"/>
            <a:ext cx="5083928" cy="1099185"/>
          </a:xfrm>
          <a:prstGeom prst="rect">
            <a:avLst/>
          </a:prstGeom>
        </p:spPr>
        <p:txBody>
          <a:bodyPr anchor="t" rtlCol="false" tIns="0" lIns="0" bIns="0" rIns="0">
            <a:spAutoFit/>
          </a:bodyPr>
          <a:lstStyle/>
          <a:p>
            <a:pPr algn="l">
              <a:lnSpc>
                <a:spcPts val="2940"/>
              </a:lnSpc>
            </a:pPr>
            <a:r>
              <a:rPr lang="en-US" sz="2100">
                <a:solidFill>
                  <a:srgbClr val="2D262A"/>
                </a:solidFill>
                <a:latin typeface="Montserrat Classic"/>
                <a:ea typeface="Montserrat Classic"/>
                <a:cs typeface="Montserrat Classic"/>
                <a:sym typeface="Montserrat Classic"/>
              </a:rPr>
              <a:t>Feedback participation can be improved with incentives such as discounts or loyalty points.</a:t>
            </a:r>
          </a:p>
        </p:txBody>
      </p:sp>
      <p:sp>
        <p:nvSpPr>
          <p:cNvPr name="TextBox 16" id="16"/>
          <p:cNvSpPr txBox="true"/>
          <p:nvPr/>
        </p:nvSpPr>
        <p:spPr>
          <a:xfrm rot="0">
            <a:off x="12833961" y="6691918"/>
            <a:ext cx="5083928" cy="1099185"/>
          </a:xfrm>
          <a:prstGeom prst="rect">
            <a:avLst/>
          </a:prstGeom>
        </p:spPr>
        <p:txBody>
          <a:bodyPr anchor="t" rtlCol="false" tIns="0" lIns="0" bIns="0" rIns="0">
            <a:spAutoFit/>
          </a:bodyPr>
          <a:lstStyle/>
          <a:p>
            <a:pPr algn="l">
              <a:lnSpc>
                <a:spcPts val="2940"/>
              </a:lnSpc>
            </a:pPr>
            <a:r>
              <a:rPr lang="en-US" sz="2100">
                <a:solidFill>
                  <a:srgbClr val="2D262A"/>
                </a:solidFill>
                <a:latin typeface="Montserrat Classic"/>
                <a:ea typeface="Montserrat Classic"/>
                <a:cs typeface="Montserrat Classic"/>
                <a:sym typeface="Montserrat Classic"/>
              </a:rPr>
              <a:t>Multilingual support is not currently available, but planned for future updates.</a:t>
            </a:r>
          </a:p>
        </p:txBody>
      </p:sp>
      <p:sp>
        <p:nvSpPr>
          <p:cNvPr name="TextBox 17" id="17"/>
          <p:cNvSpPr txBox="true"/>
          <p:nvPr/>
        </p:nvSpPr>
        <p:spPr>
          <a:xfrm rot="0">
            <a:off x="14257142" y="962025"/>
            <a:ext cx="3751819" cy="580390"/>
          </a:xfrm>
          <a:prstGeom prst="rect">
            <a:avLst/>
          </a:prstGeom>
        </p:spPr>
        <p:txBody>
          <a:bodyPr anchor="t" rtlCol="false" tIns="0" lIns="0" bIns="0" rIns="0">
            <a:spAutoFit/>
          </a:bodyPr>
          <a:lstStyle/>
          <a:p>
            <a:pPr algn="r">
              <a:lnSpc>
                <a:spcPts val="4759"/>
              </a:lnSpc>
            </a:pPr>
            <a:r>
              <a:rPr lang="en-US" b="true" sz="3399">
                <a:solidFill>
                  <a:srgbClr val="101010"/>
                </a:solidFill>
                <a:latin typeface="Montserrat Classic Bold"/>
                <a:ea typeface="Montserrat Classic Bold"/>
                <a:cs typeface="Montserrat Classic Bold"/>
                <a:sym typeface="Montserrat Classic Bold"/>
              </a:rPr>
              <a:t>The Future </a:t>
            </a:r>
          </a:p>
        </p:txBody>
      </p:sp>
      <p:grpSp>
        <p:nvGrpSpPr>
          <p:cNvPr name="Group 18" id="18"/>
          <p:cNvGrpSpPr/>
          <p:nvPr/>
        </p:nvGrpSpPr>
        <p:grpSpPr>
          <a:xfrm rot="0">
            <a:off x="15466997" y="1596365"/>
            <a:ext cx="2681493" cy="130593"/>
            <a:chOff x="0" y="0"/>
            <a:chExt cx="706237" cy="34395"/>
          </a:xfrm>
        </p:grpSpPr>
        <p:sp>
          <p:nvSpPr>
            <p:cNvPr name="Freeform 19" id="19"/>
            <p:cNvSpPr/>
            <p:nvPr/>
          </p:nvSpPr>
          <p:spPr>
            <a:xfrm flipH="false" flipV="false" rot="0">
              <a:off x="0" y="0"/>
              <a:ext cx="706237" cy="34395"/>
            </a:xfrm>
            <a:custGeom>
              <a:avLst/>
              <a:gdLst/>
              <a:ahLst/>
              <a:cxnLst/>
              <a:rect r="r" b="b" t="t" l="l"/>
              <a:pathLst>
                <a:path h="34395" w="706237">
                  <a:moveTo>
                    <a:pt x="0" y="0"/>
                  </a:moveTo>
                  <a:lnTo>
                    <a:pt x="706237" y="0"/>
                  </a:lnTo>
                  <a:lnTo>
                    <a:pt x="706237" y="34395"/>
                  </a:lnTo>
                  <a:lnTo>
                    <a:pt x="0" y="34395"/>
                  </a:lnTo>
                  <a:close/>
                </a:path>
              </a:pathLst>
            </a:custGeom>
            <a:solidFill>
              <a:srgbClr val="F9B314"/>
            </a:solidFill>
          </p:spPr>
        </p:sp>
        <p:sp>
          <p:nvSpPr>
            <p:cNvPr name="TextBox 20" id="20"/>
            <p:cNvSpPr txBox="true"/>
            <p:nvPr/>
          </p:nvSpPr>
          <p:spPr>
            <a:xfrm>
              <a:off x="0" y="-38100"/>
              <a:ext cx="706237" cy="72495"/>
            </a:xfrm>
            <a:prstGeom prst="rect">
              <a:avLst/>
            </a:prstGeom>
          </p:spPr>
          <p:txBody>
            <a:bodyPr anchor="ctr" rtlCol="false" tIns="50800" lIns="50800" bIns="50800" rIns="50800"/>
            <a:lstStyle/>
            <a:p>
              <a:pPr algn="ctr">
                <a:lnSpc>
                  <a:spcPts val="2659"/>
                </a:lnSpc>
                <a:spcBef>
                  <a:spcPct val="0"/>
                </a:spcBef>
              </a:pPr>
            </a:p>
          </p:txBody>
        </p:sp>
      </p:grpSp>
      <p:sp>
        <p:nvSpPr>
          <p:cNvPr name="TextBox 21" id="21"/>
          <p:cNvSpPr txBox="true"/>
          <p:nvPr/>
        </p:nvSpPr>
        <p:spPr>
          <a:xfrm rot="0">
            <a:off x="12833961" y="5527363"/>
            <a:ext cx="7331051" cy="529209"/>
          </a:xfrm>
          <a:prstGeom prst="rect">
            <a:avLst/>
          </a:prstGeom>
        </p:spPr>
        <p:txBody>
          <a:bodyPr anchor="t" rtlCol="false" tIns="0" lIns="0" bIns="0" rIns="0">
            <a:spAutoFit/>
          </a:bodyPr>
          <a:lstStyle/>
          <a:p>
            <a:pPr algn="l">
              <a:lnSpc>
                <a:spcPts val="3947"/>
              </a:lnSpc>
            </a:pPr>
            <a:r>
              <a:rPr lang="en-US" sz="4200" b="true">
                <a:solidFill>
                  <a:srgbClr val="F9B314"/>
                </a:solidFill>
                <a:latin typeface="Montserrat Heavy"/>
                <a:ea typeface="Montserrat Heavy"/>
                <a:cs typeface="Montserrat Heavy"/>
                <a:sym typeface="Montserrat Heavy"/>
              </a:rPr>
              <a:t>Limitations</a:t>
            </a:r>
          </a:p>
        </p:txBody>
      </p:sp>
      <p:grpSp>
        <p:nvGrpSpPr>
          <p:cNvPr name="Group 22" id="22"/>
          <p:cNvGrpSpPr/>
          <p:nvPr/>
        </p:nvGrpSpPr>
        <p:grpSpPr>
          <a:xfrm rot="0">
            <a:off x="1028700" y="1488465"/>
            <a:ext cx="2053007" cy="107900"/>
            <a:chOff x="0" y="0"/>
            <a:chExt cx="540710" cy="28418"/>
          </a:xfrm>
        </p:grpSpPr>
        <p:sp>
          <p:nvSpPr>
            <p:cNvPr name="Freeform 23" id="23"/>
            <p:cNvSpPr/>
            <p:nvPr/>
          </p:nvSpPr>
          <p:spPr>
            <a:xfrm flipH="false" flipV="false" rot="0">
              <a:off x="0" y="0"/>
              <a:ext cx="540710" cy="28418"/>
            </a:xfrm>
            <a:custGeom>
              <a:avLst/>
              <a:gdLst/>
              <a:ahLst/>
              <a:cxnLst/>
              <a:rect r="r" b="b" t="t" l="l"/>
              <a:pathLst>
                <a:path h="28418" w="540710">
                  <a:moveTo>
                    <a:pt x="0" y="0"/>
                  </a:moveTo>
                  <a:lnTo>
                    <a:pt x="540710" y="0"/>
                  </a:lnTo>
                  <a:lnTo>
                    <a:pt x="540710" y="28418"/>
                  </a:lnTo>
                  <a:lnTo>
                    <a:pt x="0" y="28418"/>
                  </a:lnTo>
                  <a:close/>
                </a:path>
              </a:pathLst>
            </a:custGeom>
            <a:solidFill>
              <a:srgbClr val="F9B314"/>
            </a:solidFill>
          </p:spPr>
        </p:sp>
        <p:sp>
          <p:nvSpPr>
            <p:cNvPr name="TextBox 24" id="24"/>
            <p:cNvSpPr txBox="true"/>
            <p:nvPr/>
          </p:nvSpPr>
          <p:spPr>
            <a:xfrm>
              <a:off x="0" y="-38100"/>
              <a:ext cx="540710" cy="66518"/>
            </a:xfrm>
            <a:prstGeom prst="rect">
              <a:avLst/>
            </a:prstGeom>
          </p:spPr>
          <p:txBody>
            <a:bodyPr anchor="ctr" rtlCol="false" tIns="50800" lIns="50800" bIns="50800" rIns="50800"/>
            <a:lstStyle/>
            <a:p>
              <a:pPr algn="ctr">
                <a:lnSpc>
                  <a:spcPts val="2659"/>
                </a:lnSpc>
                <a:spcBef>
                  <a:spcPct val="0"/>
                </a:spcBef>
              </a:pPr>
            </a:p>
          </p:txBody>
        </p:sp>
      </p:grpSp>
      <p:sp>
        <p:nvSpPr>
          <p:cNvPr name="TextBox 25" id="25"/>
          <p:cNvSpPr txBox="true"/>
          <p:nvPr/>
        </p:nvSpPr>
        <p:spPr>
          <a:xfrm rot="-5400000">
            <a:off x="-1564722" y="7241502"/>
            <a:ext cx="3974630" cy="405765"/>
          </a:xfrm>
          <a:prstGeom prst="rect">
            <a:avLst/>
          </a:prstGeom>
        </p:spPr>
        <p:txBody>
          <a:bodyPr anchor="t" rtlCol="false" tIns="0" lIns="0" bIns="0" rIns="0">
            <a:spAutoFit/>
          </a:bodyPr>
          <a:lstStyle/>
          <a:p>
            <a:pPr algn="l">
              <a:lnSpc>
                <a:spcPts val="3359"/>
              </a:lnSpc>
            </a:pPr>
            <a:r>
              <a:rPr lang="en-US" sz="2400">
                <a:solidFill>
                  <a:srgbClr val="A02DD5"/>
                </a:solidFill>
                <a:latin typeface="Montserrat Classic"/>
                <a:ea typeface="Montserrat Classic"/>
                <a:cs typeface="Montserrat Classic"/>
                <a:sym typeface="Montserrat Classic"/>
              </a:rPr>
              <a:t>T2 Solutions</a:t>
            </a:r>
          </a:p>
        </p:txBody>
      </p:sp>
      <p:grpSp>
        <p:nvGrpSpPr>
          <p:cNvPr name="Group 26" id="26"/>
          <p:cNvGrpSpPr/>
          <p:nvPr/>
        </p:nvGrpSpPr>
        <p:grpSpPr>
          <a:xfrm rot="0">
            <a:off x="340360" y="1028700"/>
            <a:ext cx="212090" cy="5143500"/>
            <a:chOff x="0" y="0"/>
            <a:chExt cx="55859" cy="1354667"/>
          </a:xfrm>
        </p:grpSpPr>
        <p:sp>
          <p:nvSpPr>
            <p:cNvPr name="Freeform 27" id="27"/>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F9B314"/>
            </a:solidFill>
          </p:spPr>
        </p:sp>
        <p:sp>
          <p:nvSpPr>
            <p:cNvPr name="TextBox 28" id="28"/>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732160" y="1171575"/>
            <a:ext cx="6448950" cy="708787"/>
          </a:xfrm>
          <a:prstGeom prst="rect">
            <a:avLst/>
          </a:prstGeom>
        </p:spPr>
        <p:txBody>
          <a:bodyPr anchor="t" rtlCol="false" tIns="0" lIns="0" bIns="0" rIns="0">
            <a:spAutoFit/>
          </a:bodyPr>
          <a:lstStyle/>
          <a:p>
            <a:pPr algn="ctr">
              <a:lnSpc>
                <a:spcPts val="5264"/>
              </a:lnSpc>
            </a:pPr>
            <a:r>
              <a:rPr lang="en-US" b="true" sz="5600">
                <a:solidFill>
                  <a:srgbClr val="1211CA"/>
                </a:solidFill>
                <a:latin typeface="Montserrat Bold"/>
                <a:ea typeface="Montserrat Bold"/>
                <a:cs typeface="Montserrat Bold"/>
                <a:sym typeface="Montserrat Bold"/>
              </a:rPr>
              <a:t>T2 Solutions</a:t>
            </a:r>
          </a:p>
        </p:txBody>
      </p:sp>
      <p:sp>
        <p:nvSpPr>
          <p:cNvPr name="TextBox 3" id="3"/>
          <p:cNvSpPr txBox="true"/>
          <p:nvPr/>
        </p:nvSpPr>
        <p:spPr>
          <a:xfrm rot="0">
            <a:off x="5732160" y="2023237"/>
            <a:ext cx="6448950" cy="708787"/>
          </a:xfrm>
          <a:prstGeom prst="rect">
            <a:avLst/>
          </a:prstGeom>
        </p:spPr>
        <p:txBody>
          <a:bodyPr anchor="t" rtlCol="false" tIns="0" lIns="0" bIns="0" rIns="0">
            <a:spAutoFit/>
          </a:bodyPr>
          <a:lstStyle/>
          <a:p>
            <a:pPr algn="ctr">
              <a:lnSpc>
                <a:spcPts val="5264"/>
              </a:lnSpc>
            </a:pPr>
            <a:r>
              <a:rPr lang="en-US" b="true" sz="5600">
                <a:solidFill>
                  <a:srgbClr val="F9B314"/>
                </a:solidFill>
                <a:latin typeface="Montserrat Heavy"/>
                <a:ea typeface="Montserrat Heavy"/>
                <a:cs typeface="Montserrat Heavy"/>
                <a:sym typeface="Montserrat Heavy"/>
              </a:rPr>
              <a:t>Project Team</a:t>
            </a:r>
          </a:p>
        </p:txBody>
      </p:sp>
      <p:sp>
        <p:nvSpPr>
          <p:cNvPr name="TextBox 4" id="4"/>
          <p:cNvSpPr txBox="true"/>
          <p:nvPr/>
        </p:nvSpPr>
        <p:spPr>
          <a:xfrm rot="0">
            <a:off x="1929204" y="3550246"/>
            <a:ext cx="3919404" cy="405765"/>
          </a:xfrm>
          <a:prstGeom prst="rect">
            <a:avLst/>
          </a:prstGeom>
        </p:spPr>
        <p:txBody>
          <a:bodyPr anchor="t" rtlCol="false" tIns="0" lIns="0" bIns="0" rIns="0">
            <a:spAutoFit/>
          </a:bodyPr>
          <a:lstStyle/>
          <a:p>
            <a:pPr algn="ctr">
              <a:lnSpc>
                <a:spcPts val="3359"/>
              </a:lnSpc>
            </a:pPr>
            <a:r>
              <a:rPr lang="en-US" b="true" sz="2400">
                <a:solidFill>
                  <a:srgbClr val="1211CA"/>
                </a:solidFill>
                <a:latin typeface="Montserrat Classic Bold"/>
                <a:ea typeface="Montserrat Classic Bold"/>
                <a:cs typeface="Montserrat Classic Bold"/>
                <a:sym typeface="Montserrat Classic Bold"/>
              </a:rPr>
              <a:t>Janashruthi Sivasankar</a:t>
            </a:r>
          </a:p>
        </p:txBody>
      </p:sp>
      <p:sp>
        <p:nvSpPr>
          <p:cNvPr name="TextBox 5" id="5"/>
          <p:cNvSpPr txBox="true"/>
          <p:nvPr/>
        </p:nvSpPr>
        <p:spPr>
          <a:xfrm rot="0">
            <a:off x="1812756" y="5450498"/>
            <a:ext cx="3919404" cy="405765"/>
          </a:xfrm>
          <a:prstGeom prst="rect">
            <a:avLst/>
          </a:prstGeom>
        </p:spPr>
        <p:txBody>
          <a:bodyPr anchor="t" rtlCol="false" tIns="0" lIns="0" bIns="0" rIns="0">
            <a:spAutoFit/>
          </a:bodyPr>
          <a:lstStyle/>
          <a:p>
            <a:pPr algn="ctr">
              <a:lnSpc>
                <a:spcPts val="3359"/>
              </a:lnSpc>
            </a:pPr>
            <a:r>
              <a:rPr lang="en-US" b="true" sz="2400">
                <a:solidFill>
                  <a:srgbClr val="1211CA"/>
                </a:solidFill>
                <a:latin typeface="Montserrat Classic Bold"/>
                <a:ea typeface="Montserrat Classic Bold"/>
                <a:cs typeface="Montserrat Classic Bold"/>
                <a:sym typeface="Montserrat Classic Bold"/>
              </a:rPr>
              <a:t>Rajni Rajni</a:t>
            </a:r>
          </a:p>
        </p:txBody>
      </p:sp>
      <p:sp>
        <p:nvSpPr>
          <p:cNvPr name="TextBox 6" id="6"/>
          <p:cNvSpPr txBox="true"/>
          <p:nvPr/>
        </p:nvSpPr>
        <p:spPr>
          <a:xfrm rot="0">
            <a:off x="1929204" y="7074005"/>
            <a:ext cx="3919404" cy="405765"/>
          </a:xfrm>
          <a:prstGeom prst="rect">
            <a:avLst/>
          </a:prstGeom>
        </p:spPr>
        <p:txBody>
          <a:bodyPr anchor="t" rtlCol="false" tIns="0" lIns="0" bIns="0" rIns="0">
            <a:spAutoFit/>
          </a:bodyPr>
          <a:lstStyle/>
          <a:p>
            <a:pPr algn="ctr">
              <a:lnSpc>
                <a:spcPts val="3359"/>
              </a:lnSpc>
            </a:pPr>
            <a:r>
              <a:rPr lang="en-US" b="true" sz="2400">
                <a:solidFill>
                  <a:srgbClr val="1211CA"/>
                </a:solidFill>
                <a:latin typeface="Montserrat Classic Bold"/>
                <a:ea typeface="Montserrat Classic Bold"/>
                <a:cs typeface="Montserrat Classic Bold"/>
                <a:sym typeface="Montserrat Classic Bold"/>
              </a:rPr>
              <a:t>Derya Kenet</a:t>
            </a:r>
          </a:p>
        </p:txBody>
      </p:sp>
      <p:sp>
        <p:nvSpPr>
          <p:cNvPr name="TextBox 7" id="7"/>
          <p:cNvSpPr txBox="true"/>
          <p:nvPr/>
        </p:nvSpPr>
        <p:spPr>
          <a:xfrm rot="0">
            <a:off x="1662496" y="4379595"/>
            <a:ext cx="4380514" cy="405765"/>
          </a:xfrm>
          <a:prstGeom prst="rect">
            <a:avLst/>
          </a:prstGeom>
        </p:spPr>
        <p:txBody>
          <a:bodyPr anchor="t" rtlCol="false" tIns="0" lIns="0" bIns="0" rIns="0">
            <a:spAutoFit/>
          </a:bodyPr>
          <a:lstStyle/>
          <a:p>
            <a:pPr algn="ctr">
              <a:lnSpc>
                <a:spcPts val="3359"/>
              </a:lnSpc>
            </a:pPr>
            <a:r>
              <a:rPr lang="en-US" sz="2400">
                <a:solidFill>
                  <a:srgbClr val="2D262A"/>
                </a:solidFill>
                <a:latin typeface="Montserrat Classic"/>
                <a:ea typeface="Montserrat Classic"/>
                <a:cs typeface="Montserrat Classic"/>
                <a:sym typeface="Montserrat Classic"/>
              </a:rPr>
              <a:t>Designer &amp; Developer</a:t>
            </a:r>
          </a:p>
        </p:txBody>
      </p:sp>
      <p:sp>
        <p:nvSpPr>
          <p:cNvPr name="TextBox 8" id="8"/>
          <p:cNvSpPr txBox="true"/>
          <p:nvPr/>
        </p:nvSpPr>
        <p:spPr>
          <a:xfrm rot="0">
            <a:off x="1812756" y="6001490"/>
            <a:ext cx="3919404" cy="405765"/>
          </a:xfrm>
          <a:prstGeom prst="rect">
            <a:avLst/>
          </a:prstGeom>
        </p:spPr>
        <p:txBody>
          <a:bodyPr anchor="t" rtlCol="false" tIns="0" lIns="0" bIns="0" rIns="0">
            <a:spAutoFit/>
          </a:bodyPr>
          <a:lstStyle/>
          <a:p>
            <a:pPr algn="ctr">
              <a:lnSpc>
                <a:spcPts val="3359"/>
              </a:lnSpc>
            </a:pPr>
            <a:r>
              <a:rPr lang="en-US" sz="2400">
                <a:solidFill>
                  <a:srgbClr val="2D262A"/>
                </a:solidFill>
                <a:latin typeface="Montserrat Classic"/>
                <a:ea typeface="Montserrat Classic"/>
                <a:cs typeface="Montserrat Classic"/>
                <a:sym typeface="Montserrat Classic"/>
              </a:rPr>
              <a:t>Developer</a:t>
            </a:r>
          </a:p>
        </p:txBody>
      </p:sp>
      <p:sp>
        <p:nvSpPr>
          <p:cNvPr name="TextBox 9" id="9"/>
          <p:cNvSpPr txBox="true"/>
          <p:nvPr/>
        </p:nvSpPr>
        <p:spPr>
          <a:xfrm rot="0">
            <a:off x="1460209" y="7898870"/>
            <a:ext cx="4857394" cy="405765"/>
          </a:xfrm>
          <a:prstGeom prst="rect">
            <a:avLst/>
          </a:prstGeom>
        </p:spPr>
        <p:txBody>
          <a:bodyPr anchor="t" rtlCol="false" tIns="0" lIns="0" bIns="0" rIns="0">
            <a:spAutoFit/>
          </a:bodyPr>
          <a:lstStyle/>
          <a:p>
            <a:pPr algn="ctr">
              <a:lnSpc>
                <a:spcPts val="3359"/>
              </a:lnSpc>
            </a:pPr>
            <a:r>
              <a:rPr lang="en-US" sz="2400">
                <a:solidFill>
                  <a:srgbClr val="2D262A"/>
                </a:solidFill>
                <a:latin typeface="Montserrat Classic"/>
                <a:ea typeface="Montserrat Classic"/>
                <a:cs typeface="Montserrat Classic"/>
                <a:sym typeface="Montserrat Classic"/>
              </a:rPr>
              <a:t>Sales &amp; Project Support</a:t>
            </a:r>
          </a:p>
        </p:txBody>
      </p:sp>
      <p:grpSp>
        <p:nvGrpSpPr>
          <p:cNvPr name="Group 10" id="10"/>
          <p:cNvGrpSpPr/>
          <p:nvPr/>
        </p:nvGrpSpPr>
        <p:grpSpPr>
          <a:xfrm rot="0">
            <a:off x="438428" y="1028700"/>
            <a:ext cx="284653" cy="5694492"/>
            <a:chOff x="0" y="0"/>
            <a:chExt cx="74970" cy="1499784"/>
          </a:xfrm>
        </p:grpSpPr>
        <p:sp>
          <p:nvSpPr>
            <p:cNvPr name="Freeform 11" id="11"/>
            <p:cNvSpPr/>
            <p:nvPr/>
          </p:nvSpPr>
          <p:spPr>
            <a:xfrm flipH="false" flipV="false" rot="0">
              <a:off x="0" y="0"/>
              <a:ext cx="74970" cy="1499784"/>
            </a:xfrm>
            <a:custGeom>
              <a:avLst/>
              <a:gdLst/>
              <a:ahLst/>
              <a:cxnLst/>
              <a:rect r="r" b="b" t="t" l="l"/>
              <a:pathLst>
                <a:path h="1499784" w="74970">
                  <a:moveTo>
                    <a:pt x="0" y="0"/>
                  </a:moveTo>
                  <a:lnTo>
                    <a:pt x="74970" y="0"/>
                  </a:lnTo>
                  <a:lnTo>
                    <a:pt x="74970" y="1499784"/>
                  </a:lnTo>
                  <a:lnTo>
                    <a:pt x="0" y="1499784"/>
                  </a:lnTo>
                  <a:close/>
                </a:path>
              </a:pathLst>
            </a:custGeom>
            <a:solidFill>
              <a:srgbClr val="F9B314"/>
            </a:solidFill>
          </p:spPr>
        </p:sp>
        <p:sp>
          <p:nvSpPr>
            <p:cNvPr name="TextBox 12" id="12"/>
            <p:cNvSpPr txBox="true"/>
            <p:nvPr/>
          </p:nvSpPr>
          <p:spPr>
            <a:xfrm>
              <a:off x="0" y="-38100"/>
              <a:ext cx="74970" cy="1537884"/>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0691910" y="3730266"/>
            <a:ext cx="6130702" cy="4637699"/>
            <a:chOff x="0" y="0"/>
            <a:chExt cx="8174269" cy="6183599"/>
          </a:xfrm>
        </p:grpSpPr>
        <p:pic>
          <p:nvPicPr>
            <p:cNvPr name="Picture 14" id="14"/>
            <p:cNvPicPr>
              <a:picLocks noChangeAspect="true"/>
            </p:cNvPicPr>
            <p:nvPr/>
          </p:nvPicPr>
          <p:blipFill>
            <a:blip r:embed="rId2"/>
            <a:srcRect l="0" t="12176" r="0" b="12176"/>
            <a:stretch>
              <a:fillRect/>
            </a:stretch>
          </p:blipFill>
          <p:spPr>
            <a:xfrm flipH="false" flipV="false">
              <a:off x="0" y="0"/>
              <a:ext cx="8174269" cy="6183599"/>
            </a:xfrm>
            <a:prstGeom prst="rect">
              <a:avLst/>
            </a:prstGeom>
          </p:spPr>
        </p:pic>
      </p:grpSp>
      <p:sp>
        <p:nvSpPr>
          <p:cNvPr name="TextBox 15" id="15"/>
          <p:cNvSpPr txBox="true"/>
          <p:nvPr/>
        </p:nvSpPr>
        <p:spPr>
          <a:xfrm rot="-5400000">
            <a:off x="-1430374" y="7461625"/>
            <a:ext cx="3974630" cy="405765"/>
          </a:xfrm>
          <a:prstGeom prst="rect">
            <a:avLst/>
          </a:prstGeom>
        </p:spPr>
        <p:txBody>
          <a:bodyPr anchor="t" rtlCol="false" tIns="0" lIns="0" bIns="0" rIns="0">
            <a:spAutoFit/>
          </a:bodyPr>
          <a:lstStyle/>
          <a:p>
            <a:pPr algn="l">
              <a:lnSpc>
                <a:spcPts val="3359"/>
              </a:lnSpc>
            </a:pPr>
            <a:r>
              <a:rPr lang="en-US" sz="2400">
                <a:solidFill>
                  <a:srgbClr val="A02DD5"/>
                </a:solidFill>
                <a:latin typeface="Montserrat Classic"/>
                <a:ea typeface="Montserrat Classic"/>
                <a:cs typeface="Montserrat Classic"/>
                <a:sym typeface="Montserrat Classic"/>
              </a:rPr>
              <a:t>T2 Solutions</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2756040"/>
            <a:ext cx="7331051" cy="586195"/>
          </a:xfrm>
          <a:prstGeom prst="rect">
            <a:avLst/>
          </a:prstGeom>
        </p:spPr>
        <p:txBody>
          <a:bodyPr anchor="t" rtlCol="false" tIns="0" lIns="0" bIns="0" rIns="0">
            <a:spAutoFit/>
          </a:bodyPr>
          <a:lstStyle/>
          <a:p>
            <a:pPr algn="l">
              <a:lnSpc>
                <a:spcPts val="4362"/>
              </a:lnSpc>
            </a:pPr>
            <a:r>
              <a:rPr lang="en-US" sz="4640" b="true">
                <a:solidFill>
                  <a:srgbClr val="1211CA"/>
                </a:solidFill>
                <a:latin typeface="Montserrat Heavy"/>
                <a:ea typeface="Montserrat Heavy"/>
                <a:cs typeface="Montserrat Heavy"/>
                <a:sym typeface="Montserrat Heavy"/>
              </a:rPr>
              <a:t>Future Improvements</a:t>
            </a:r>
          </a:p>
        </p:txBody>
      </p:sp>
      <p:sp>
        <p:nvSpPr>
          <p:cNvPr name="TextBox 3" id="3"/>
          <p:cNvSpPr txBox="true"/>
          <p:nvPr/>
        </p:nvSpPr>
        <p:spPr>
          <a:xfrm rot="0">
            <a:off x="1028700" y="981075"/>
            <a:ext cx="3489971" cy="349250"/>
          </a:xfrm>
          <a:prstGeom prst="rect">
            <a:avLst/>
          </a:prstGeom>
        </p:spPr>
        <p:txBody>
          <a:bodyPr anchor="t" rtlCol="false" tIns="0" lIns="0" bIns="0" rIns="0">
            <a:spAutoFit/>
          </a:bodyPr>
          <a:lstStyle/>
          <a:p>
            <a:pPr algn="l">
              <a:lnSpc>
                <a:spcPts val="2800"/>
              </a:lnSpc>
            </a:pPr>
            <a:r>
              <a:rPr lang="en-US" sz="2000" b="true">
                <a:solidFill>
                  <a:srgbClr val="101010"/>
                </a:solidFill>
                <a:latin typeface="Montserrat Classic Bold"/>
                <a:ea typeface="Montserrat Classic Bold"/>
                <a:cs typeface="Montserrat Classic Bold"/>
                <a:sym typeface="Montserrat Classic Bold"/>
              </a:rPr>
              <a:t>Jadera Chatbot</a:t>
            </a:r>
          </a:p>
        </p:txBody>
      </p:sp>
      <p:sp>
        <p:nvSpPr>
          <p:cNvPr name="TextBox 4" id="4"/>
          <p:cNvSpPr txBox="true"/>
          <p:nvPr/>
        </p:nvSpPr>
        <p:spPr>
          <a:xfrm rot="0">
            <a:off x="1028700" y="5816788"/>
            <a:ext cx="5083928" cy="1099185"/>
          </a:xfrm>
          <a:prstGeom prst="rect">
            <a:avLst/>
          </a:prstGeom>
        </p:spPr>
        <p:txBody>
          <a:bodyPr anchor="t" rtlCol="false" tIns="0" lIns="0" bIns="0" rIns="0">
            <a:spAutoFit/>
          </a:bodyPr>
          <a:lstStyle/>
          <a:p>
            <a:pPr algn="l">
              <a:lnSpc>
                <a:spcPts val="2940"/>
              </a:lnSpc>
            </a:pPr>
            <a:r>
              <a:rPr lang="en-US" sz="2100">
                <a:solidFill>
                  <a:srgbClr val="2D262A"/>
                </a:solidFill>
                <a:latin typeface="Montserrat Classic"/>
                <a:ea typeface="Montserrat Classic"/>
                <a:cs typeface="Montserrat Classic"/>
                <a:sym typeface="Montserrat Classic"/>
              </a:rPr>
              <a:t>Expanding the chatbot’s language capabilities to reach a broader customer base.</a:t>
            </a:r>
          </a:p>
        </p:txBody>
      </p:sp>
      <p:sp>
        <p:nvSpPr>
          <p:cNvPr name="TextBox 5" id="5"/>
          <p:cNvSpPr txBox="true"/>
          <p:nvPr/>
        </p:nvSpPr>
        <p:spPr>
          <a:xfrm rot="0">
            <a:off x="14387433" y="962025"/>
            <a:ext cx="3751819" cy="580390"/>
          </a:xfrm>
          <a:prstGeom prst="rect">
            <a:avLst/>
          </a:prstGeom>
        </p:spPr>
        <p:txBody>
          <a:bodyPr anchor="t" rtlCol="false" tIns="0" lIns="0" bIns="0" rIns="0">
            <a:spAutoFit/>
          </a:bodyPr>
          <a:lstStyle/>
          <a:p>
            <a:pPr algn="r">
              <a:lnSpc>
                <a:spcPts val="4759"/>
              </a:lnSpc>
            </a:pPr>
            <a:r>
              <a:rPr lang="en-US" b="true" sz="3399">
                <a:solidFill>
                  <a:srgbClr val="101010"/>
                </a:solidFill>
                <a:latin typeface="Montserrat Classic Bold"/>
                <a:ea typeface="Montserrat Classic Bold"/>
                <a:cs typeface="Montserrat Classic Bold"/>
                <a:sym typeface="Montserrat Classic Bold"/>
              </a:rPr>
              <a:t>The Future</a:t>
            </a:r>
          </a:p>
        </p:txBody>
      </p:sp>
      <p:grpSp>
        <p:nvGrpSpPr>
          <p:cNvPr name="Group 6" id="6"/>
          <p:cNvGrpSpPr/>
          <p:nvPr/>
        </p:nvGrpSpPr>
        <p:grpSpPr>
          <a:xfrm rot="0">
            <a:off x="15606507" y="1596365"/>
            <a:ext cx="2681493" cy="130593"/>
            <a:chOff x="0" y="0"/>
            <a:chExt cx="706237" cy="34395"/>
          </a:xfrm>
        </p:grpSpPr>
        <p:sp>
          <p:nvSpPr>
            <p:cNvPr name="Freeform 7" id="7"/>
            <p:cNvSpPr/>
            <p:nvPr/>
          </p:nvSpPr>
          <p:spPr>
            <a:xfrm flipH="false" flipV="false" rot="0">
              <a:off x="0" y="0"/>
              <a:ext cx="706237" cy="34395"/>
            </a:xfrm>
            <a:custGeom>
              <a:avLst/>
              <a:gdLst/>
              <a:ahLst/>
              <a:cxnLst/>
              <a:rect r="r" b="b" t="t" l="l"/>
              <a:pathLst>
                <a:path h="34395" w="706237">
                  <a:moveTo>
                    <a:pt x="0" y="0"/>
                  </a:moveTo>
                  <a:lnTo>
                    <a:pt x="706237" y="0"/>
                  </a:lnTo>
                  <a:lnTo>
                    <a:pt x="706237" y="34395"/>
                  </a:lnTo>
                  <a:lnTo>
                    <a:pt x="0" y="34395"/>
                  </a:lnTo>
                  <a:close/>
                </a:path>
              </a:pathLst>
            </a:custGeom>
            <a:solidFill>
              <a:srgbClr val="F9B314"/>
            </a:solidFill>
          </p:spPr>
        </p:sp>
        <p:sp>
          <p:nvSpPr>
            <p:cNvPr name="TextBox 8" id="8"/>
            <p:cNvSpPr txBox="true"/>
            <p:nvPr/>
          </p:nvSpPr>
          <p:spPr>
            <a:xfrm>
              <a:off x="0" y="-38100"/>
              <a:ext cx="706237" cy="72495"/>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028700" y="4383350"/>
            <a:ext cx="3680596" cy="976630"/>
          </a:xfrm>
          <a:prstGeom prst="rect">
            <a:avLst/>
          </a:prstGeom>
        </p:spPr>
        <p:txBody>
          <a:bodyPr anchor="t" rtlCol="false" tIns="0" lIns="0" bIns="0" rIns="0">
            <a:spAutoFit/>
          </a:bodyPr>
          <a:lstStyle/>
          <a:p>
            <a:pPr algn="l">
              <a:lnSpc>
                <a:spcPts val="3919"/>
              </a:lnSpc>
            </a:pPr>
            <a:r>
              <a:rPr lang="en-US" sz="2799" b="true">
                <a:solidFill>
                  <a:srgbClr val="1211CA"/>
                </a:solidFill>
                <a:latin typeface="Montserrat Classic Bold"/>
                <a:ea typeface="Montserrat Classic Bold"/>
                <a:cs typeface="Montserrat Classic Bold"/>
                <a:sym typeface="Montserrat Classic Bold"/>
              </a:rPr>
              <a:t>Multilingual Support</a:t>
            </a:r>
          </a:p>
        </p:txBody>
      </p:sp>
      <p:sp>
        <p:nvSpPr>
          <p:cNvPr name="TextBox 10" id="10"/>
          <p:cNvSpPr txBox="true"/>
          <p:nvPr/>
        </p:nvSpPr>
        <p:spPr>
          <a:xfrm rot="0">
            <a:off x="6602036" y="5816788"/>
            <a:ext cx="5083928" cy="1099185"/>
          </a:xfrm>
          <a:prstGeom prst="rect">
            <a:avLst/>
          </a:prstGeom>
        </p:spPr>
        <p:txBody>
          <a:bodyPr anchor="t" rtlCol="false" tIns="0" lIns="0" bIns="0" rIns="0">
            <a:spAutoFit/>
          </a:bodyPr>
          <a:lstStyle/>
          <a:p>
            <a:pPr algn="l">
              <a:lnSpc>
                <a:spcPts val="2940"/>
              </a:lnSpc>
            </a:pPr>
            <a:r>
              <a:rPr lang="en-US" sz="2100">
                <a:solidFill>
                  <a:srgbClr val="2D262A"/>
                </a:solidFill>
                <a:latin typeface="Montserrat Classic"/>
                <a:ea typeface="Montserrat Classic"/>
                <a:cs typeface="Montserrat Classic"/>
                <a:sym typeface="Montserrat Classic"/>
              </a:rPr>
              <a:t>Further improving the chatbot’s ability to understand more complex customer queries.</a:t>
            </a:r>
          </a:p>
        </p:txBody>
      </p:sp>
      <p:sp>
        <p:nvSpPr>
          <p:cNvPr name="TextBox 11" id="11"/>
          <p:cNvSpPr txBox="true"/>
          <p:nvPr/>
        </p:nvSpPr>
        <p:spPr>
          <a:xfrm rot="0">
            <a:off x="12547135" y="5816788"/>
            <a:ext cx="5083928" cy="1470660"/>
          </a:xfrm>
          <a:prstGeom prst="rect">
            <a:avLst/>
          </a:prstGeom>
        </p:spPr>
        <p:txBody>
          <a:bodyPr anchor="t" rtlCol="false" tIns="0" lIns="0" bIns="0" rIns="0">
            <a:spAutoFit/>
          </a:bodyPr>
          <a:lstStyle/>
          <a:p>
            <a:pPr algn="l">
              <a:lnSpc>
                <a:spcPts val="2940"/>
              </a:lnSpc>
            </a:pPr>
            <a:r>
              <a:rPr lang="en-US" sz="2100">
                <a:solidFill>
                  <a:srgbClr val="2D262A"/>
                </a:solidFill>
                <a:latin typeface="Montserrat Classic"/>
                <a:ea typeface="Montserrat Classic"/>
                <a:cs typeface="Montserrat Classic"/>
                <a:sym typeface="Montserrat Classic"/>
              </a:rPr>
              <a:t>Increasing feedback participation by offering small rewards like loyalty points for customers who leave reviews.</a:t>
            </a:r>
          </a:p>
        </p:txBody>
      </p:sp>
      <p:sp>
        <p:nvSpPr>
          <p:cNvPr name="TextBox 12" id="12"/>
          <p:cNvSpPr txBox="true"/>
          <p:nvPr/>
        </p:nvSpPr>
        <p:spPr>
          <a:xfrm rot="0">
            <a:off x="12547135" y="4383350"/>
            <a:ext cx="3680596" cy="976630"/>
          </a:xfrm>
          <a:prstGeom prst="rect">
            <a:avLst/>
          </a:prstGeom>
        </p:spPr>
        <p:txBody>
          <a:bodyPr anchor="t" rtlCol="false" tIns="0" lIns="0" bIns="0" rIns="0">
            <a:spAutoFit/>
          </a:bodyPr>
          <a:lstStyle/>
          <a:p>
            <a:pPr algn="l">
              <a:lnSpc>
                <a:spcPts val="3919"/>
              </a:lnSpc>
            </a:pPr>
            <a:r>
              <a:rPr lang="en-US" sz="2799" b="true">
                <a:solidFill>
                  <a:srgbClr val="1211CA"/>
                </a:solidFill>
                <a:latin typeface="Montserrat Classic Bold"/>
                <a:ea typeface="Montserrat Classic Bold"/>
                <a:cs typeface="Montserrat Classic Bold"/>
                <a:sym typeface="Montserrat Classic Bold"/>
              </a:rPr>
              <a:t>Incentivizing Feedback</a:t>
            </a:r>
          </a:p>
        </p:txBody>
      </p:sp>
      <p:sp>
        <p:nvSpPr>
          <p:cNvPr name="TextBox 13" id="13"/>
          <p:cNvSpPr txBox="true"/>
          <p:nvPr/>
        </p:nvSpPr>
        <p:spPr>
          <a:xfrm rot="0">
            <a:off x="6722772" y="4383350"/>
            <a:ext cx="3680596" cy="481330"/>
          </a:xfrm>
          <a:prstGeom prst="rect">
            <a:avLst/>
          </a:prstGeom>
        </p:spPr>
        <p:txBody>
          <a:bodyPr anchor="t" rtlCol="false" tIns="0" lIns="0" bIns="0" rIns="0">
            <a:spAutoFit/>
          </a:bodyPr>
          <a:lstStyle/>
          <a:p>
            <a:pPr algn="l">
              <a:lnSpc>
                <a:spcPts val="3919"/>
              </a:lnSpc>
            </a:pPr>
            <a:r>
              <a:rPr lang="en-US" sz="2799" b="true">
                <a:solidFill>
                  <a:srgbClr val="1211CA"/>
                </a:solidFill>
                <a:latin typeface="Montserrat Classic Bold"/>
                <a:ea typeface="Montserrat Classic Bold"/>
                <a:cs typeface="Montserrat Classic Bold"/>
                <a:sym typeface="Montserrat Classic Bold"/>
              </a:rPr>
              <a:t>Advanced AI</a:t>
            </a:r>
          </a:p>
        </p:txBody>
      </p:sp>
      <p:sp>
        <p:nvSpPr>
          <p:cNvPr name="TextBox 14" id="14"/>
          <p:cNvSpPr txBox="true"/>
          <p:nvPr/>
        </p:nvSpPr>
        <p:spPr>
          <a:xfrm rot="-5400000">
            <a:off x="-1503860" y="7321828"/>
            <a:ext cx="3974630" cy="405765"/>
          </a:xfrm>
          <a:prstGeom prst="rect">
            <a:avLst/>
          </a:prstGeom>
        </p:spPr>
        <p:txBody>
          <a:bodyPr anchor="t" rtlCol="false" tIns="0" lIns="0" bIns="0" rIns="0">
            <a:spAutoFit/>
          </a:bodyPr>
          <a:lstStyle/>
          <a:p>
            <a:pPr algn="l">
              <a:lnSpc>
                <a:spcPts val="3359"/>
              </a:lnSpc>
            </a:pPr>
            <a:r>
              <a:rPr lang="en-US" sz="2400">
                <a:solidFill>
                  <a:srgbClr val="A02DD5"/>
                </a:solidFill>
                <a:latin typeface="Montserrat Classic"/>
                <a:ea typeface="Montserrat Classic"/>
                <a:cs typeface="Montserrat Classic"/>
                <a:sym typeface="Montserrat Classic"/>
              </a:rPr>
              <a:t>T2 Solutions</a:t>
            </a:r>
          </a:p>
        </p:txBody>
      </p:sp>
      <p:grpSp>
        <p:nvGrpSpPr>
          <p:cNvPr name="Group 15" id="15"/>
          <p:cNvGrpSpPr/>
          <p:nvPr/>
        </p:nvGrpSpPr>
        <p:grpSpPr>
          <a:xfrm rot="0">
            <a:off x="401222" y="1028700"/>
            <a:ext cx="212090" cy="5143500"/>
            <a:chOff x="0" y="0"/>
            <a:chExt cx="55859" cy="1354667"/>
          </a:xfrm>
        </p:grpSpPr>
        <p:sp>
          <p:nvSpPr>
            <p:cNvPr name="Freeform 16" id="16"/>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F9B314"/>
            </a:solidFill>
          </p:spPr>
        </p:sp>
        <p:sp>
          <p:nvSpPr>
            <p:cNvPr name="TextBox 17" id="17"/>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028700" y="1488465"/>
            <a:ext cx="2053007" cy="107900"/>
            <a:chOff x="0" y="0"/>
            <a:chExt cx="540710" cy="28418"/>
          </a:xfrm>
        </p:grpSpPr>
        <p:sp>
          <p:nvSpPr>
            <p:cNvPr name="Freeform 19" id="19"/>
            <p:cNvSpPr/>
            <p:nvPr/>
          </p:nvSpPr>
          <p:spPr>
            <a:xfrm flipH="false" flipV="false" rot="0">
              <a:off x="0" y="0"/>
              <a:ext cx="540710" cy="28418"/>
            </a:xfrm>
            <a:custGeom>
              <a:avLst/>
              <a:gdLst/>
              <a:ahLst/>
              <a:cxnLst/>
              <a:rect r="r" b="b" t="t" l="l"/>
              <a:pathLst>
                <a:path h="28418" w="540710">
                  <a:moveTo>
                    <a:pt x="0" y="0"/>
                  </a:moveTo>
                  <a:lnTo>
                    <a:pt x="540710" y="0"/>
                  </a:lnTo>
                  <a:lnTo>
                    <a:pt x="540710" y="28418"/>
                  </a:lnTo>
                  <a:lnTo>
                    <a:pt x="0" y="28418"/>
                  </a:lnTo>
                  <a:close/>
                </a:path>
              </a:pathLst>
            </a:custGeom>
            <a:solidFill>
              <a:srgbClr val="F9B314"/>
            </a:solidFill>
          </p:spPr>
        </p:sp>
        <p:sp>
          <p:nvSpPr>
            <p:cNvPr name="TextBox 20" id="20"/>
            <p:cNvSpPr txBox="true"/>
            <p:nvPr/>
          </p:nvSpPr>
          <p:spPr>
            <a:xfrm>
              <a:off x="0" y="-38100"/>
              <a:ext cx="540710" cy="66518"/>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150546" y="3135499"/>
            <a:ext cx="9288593" cy="1024890"/>
          </a:xfrm>
          <a:prstGeom prst="rect">
            <a:avLst/>
          </a:prstGeom>
        </p:spPr>
        <p:txBody>
          <a:bodyPr anchor="t" rtlCol="false" tIns="0" lIns="0" bIns="0" rIns="0">
            <a:spAutoFit/>
          </a:bodyPr>
          <a:lstStyle/>
          <a:p>
            <a:pPr algn="l">
              <a:lnSpc>
                <a:spcPts val="7920"/>
              </a:lnSpc>
            </a:pPr>
            <a:r>
              <a:rPr lang="en-US" b="true" sz="7200">
                <a:solidFill>
                  <a:srgbClr val="1211CA"/>
                </a:solidFill>
                <a:latin typeface="Montserrat Ultra-Bold"/>
                <a:ea typeface="Montserrat Ultra-Bold"/>
                <a:cs typeface="Montserrat Ultra-Bold"/>
                <a:sym typeface="Montserrat Ultra-Bold"/>
              </a:rPr>
              <a:t>THANK YOU</a:t>
            </a:r>
          </a:p>
        </p:txBody>
      </p:sp>
      <p:sp>
        <p:nvSpPr>
          <p:cNvPr name="TextBox 3" id="3"/>
          <p:cNvSpPr txBox="true"/>
          <p:nvPr/>
        </p:nvSpPr>
        <p:spPr>
          <a:xfrm rot="0">
            <a:off x="4150546" y="4750552"/>
            <a:ext cx="9360646" cy="2501265"/>
          </a:xfrm>
          <a:prstGeom prst="rect">
            <a:avLst/>
          </a:prstGeom>
        </p:spPr>
        <p:txBody>
          <a:bodyPr anchor="t" rtlCol="false" tIns="0" lIns="0" bIns="0" rIns="0">
            <a:spAutoFit/>
          </a:bodyPr>
          <a:lstStyle/>
          <a:p>
            <a:pPr algn="l">
              <a:lnSpc>
                <a:spcPts val="3359"/>
              </a:lnSpc>
            </a:pPr>
            <a:r>
              <a:rPr lang="en-US" sz="2400">
                <a:solidFill>
                  <a:srgbClr val="2D262A"/>
                </a:solidFill>
                <a:latin typeface="Montserrat Classic"/>
                <a:ea typeface="Montserrat Classic"/>
                <a:cs typeface="Montserrat Classic"/>
                <a:sym typeface="Montserrat Classic"/>
              </a:rPr>
              <a:t>The Jadera Chatbot enhances customer engagement, providing 24/7 personalized support while collecting feedback to improve services. </a:t>
            </a:r>
          </a:p>
          <a:p>
            <a:pPr algn="l">
              <a:lnSpc>
                <a:spcPts val="3359"/>
              </a:lnSpc>
            </a:pPr>
          </a:p>
          <a:p>
            <a:pPr algn="l">
              <a:lnSpc>
                <a:spcPts val="3359"/>
              </a:lnSpc>
            </a:pPr>
            <a:r>
              <a:rPr lang="en-US" sz="2400">
                <a:solidFill>
                  <a:srgbClr val="2D262A"/>
                </a:solidFill>
                <a:latin typeface="Montserrat Classic"/>
                <a:ea typeface="Montserrat Classic"/>
                <a:cs typeface="Montserrat Classic"/>
                <a:sym typeface="Montserrat Classic"/>
              </a:rPr>
              <a:t>The chatbot is scalable, secure, and future-proof, contributing to Jadera’s long-term growth and customer satisfaction.</a:t>
            </a:r>
          </a:p>
        </p:txBody>
      </p:sp>
      <p:sp>
        <p:nvSpPr>
          <p:cNvPr name="TextBox 4" id="4"/>
          <p:cNvSpPr txBox="true"/>
          <p:nvPr/>
        </p:nvSpPr>
        <p:spPr>
          <a:xfrm rot="-5400000">
            <a:off x="-1324790" y="7321828"/>
            <a:ext cx="3974630" cy="405765"/>
          </a:xfrm>
          <a:prstGeom prst="rect">
            <a:avLst/>
          </a:prstGeom>
        </p:spPr>
        <p:txBody>
          <a:bodyPr anchor="t" rtlCol="false" tIns="0" lIns="0" bIns="0" rIns="0">
            <a:spAutoFit/>
          </a:bodyPr>
          <a:lstStyle/>
          <a:p>
            <a:pPr algn="l">
              <a:lnSpc>
                <a:spcPts val="3359"/>
              </a:lnSpc>
            </a:pPr>
            <a:r>
              <a:rPr lang="en-US" sz="2400">
                <a:solidFill>
                  <a:srgbClr val="A02DD5"/>
                </a:solidFill>
                <a:latin typeface="Montserrat Classic"/>
                <a:ea typeface="Montserrat Classic"/>
                <a:cs typeface="Montserrat Classic"/>
                <a:sym typeface="Montserrat Classic"/>
              </a:rPr>
              <a:t>T2 Solutions</a:t>
            </a:r>
          </a:p>
        </p:txBody>
      </p:sp>
      <p:grpSp>
        <p:nvGrpSpPr>
          <p:cNvPr name="Group 5" id="5"/>
          <p:cNvGrpSpPr/>
          <p:nvPr/>
        </p:nvGrpSpPr>
        <p:grpSpPr>
          <a:xfrm rot="0">
            <a:off x="580292" y="1028700"/>
            <a:ext cx="212090" cy="5143500"/>
            <a:chOff x="0" y="0"/>
            <a:chExt cx="55859" cy="1354667"/>
          </a:xfrm>
        </p:grpSpPr>
        <p:sp>
          <p:nvSpPr>
            <p:cNvPr name="Freeform 6" id="6"/>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F9B314"/>
            </a:solidFill>
          </p:spPr>
        </p:sp>
        <p:sp>
          <p:nvSpPr>
            <p:cNvPr name="TextBox 7" id="7"/>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981075"/>
            <a:ext cx="3489971" cy="405765"/>
          </a:xfrm>
          <a:prstGeom prst="rect">
            <a:avLst/>
          </a:prstGeom>
        </p:spPr>
        <p:txBody>
          <a:bodyPr anchor="t" rtlCol="false" tIns="0" lIns="0" bIns="0" rIns="0">
            <a:spAutoFit/>
          </a:bodyPr>
          <a:lstStyle/>
          <a:p>
            <a:pPr algn="l">
              <a:lnSpc>
                <a:spcPts val="3359"/>
              </a:lnSpc>
            </a:pPr>
            <a:r>
              <a:rPr lang="en-US" sz="2400" b="true">
                <a:solidFill>
                  <a:srgbClr val="101010"/>
                </a:solidFill>
                <a:latin typeface="Montserrat Classic Bold"/>
                <a:ea typeface="Montserrat Classic Bold"/>
                <a:cs typeface="Montserrat Classic Bold"/>
                <a:sym typeface="Montserrat Classic Bold"/>
              </a:rPr>
              <a:t>Jadera Chatbot</a:t>
            </a:r>
          </a:p>
        </p:txBody>
      </p:sp>
      <p:grpSp>
        <p:nvGrpSpPr>
          <p:cNvPr name="Group 9" id="9"/>
          <p:cNvGrpSpPr/>
          <p:nvPr/>
        </p:nvGrpSpPr>
        <p:grpSpPr>
          <a:xfrm rot="0">
            <a:off x="1028700" y="1555634"/>
            <a:ext cx="2340503" cy="47625"/>
            <a:chOff x="0" y="0"/>
            <a:chExt cx="616429" cy="12543"/>
          </a:xfrm>
        </p:grpSpPr>
        <p:sp>
          <p:nvSpPr>
            <p:cNvPr name="Freeform 10" id="10"/>
            <p:cNvSpPr/>
            <p:nvPr/>
          </p:nvSpPr>
          <p:spPr>
            <a:xfrm flipH="false" flipV="false" rot="0">
              <a:off x="0" y="0"/>
              <a:ext cx="616429" cy="12543"/>
            </a:xfrm>
            <a:custGeom>
              <a:avLst/>
              <a:gdLst/>
              <a:ahLst/>
              <a:cxnLst/>
              <a:rect r="r" b="b" t="t" l="l"/>
              <a:pathLst>
                <a:path h="12543" w="616429">
                  <a:moveTo>
                    <a:pt x="0" y="0"/>
                  </a:moveTo>
                  <a:lnTo>
                    <a:pt x="616429" y="0"/>
                  </a:lnTo>
                  <a:lnTo>
                    <a:pt x="616429" y="12543"/>
                  </a:lnTo>
                  <a:lnTo>
                    <a:pt x="0" y="12543"/>
                  </a:lnTo>
                  <a:close/>
                </a:path>
              </a:pathLst>
            </a:custGeom>
            <a:solidFill>
              <a:srgbClr val="F9B314"/>
            </a:solidFill>
          </p:spPr>
        </p:sp>
        <p:sp>
          <p:nvSpPr>
            <p:cNvPr name="TextBox 11" id="11"/>
            <p:cNvSpPr txBox="true"/>
            <p:nvPr/>
          </p:nvSpPr>
          <p:spPr>
            <a:xfrm>
              <a:off x="0" y="-38100"/>
              <a:ext cx="616429" cy="50643"/>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81939" y="2419896"/>
            <a:ext cx="7331051"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Heavy"/>
                <a:ea typeface="Montserrat Heavy"/>
                <a:cs typeface="Montserrat Heavy"/>
                <a:sym typeface="Montserrat Heavy"/>
              </a:rPr>
              <a:t>References</a:t>
            </a:r>
          </a:p>
        </p:txBody>
      </p:sp>
      <p:sp>
        <p:nvSpPr>
          <p:cNvPr name="TextBox 3" id="3"/>
          <p:cNvSpPr txBox="true"/>
          <p:nvPr/>
        </p:nvSpPr>
        <p:spPr>
          <a:xfrm rot="0">
            <a:off x="1681939" y="3562350"/>
            <a:ext cx="16080800" cy="4392930"/>
          </a:xfrm>
          <a:prstGeom prst="rect">
            <a:avLst/>
          </a:prstGeom>
        </p:spPr>
        <p:txBody>
          <a:bodyPr anchor="t" rtlCol="false" tIns="0" lIns="0" bIns="0" rIns="0">
            <a:spAutoFit/>
          </a:bodyPr>
          <a:lstStyle/>
          <a:p>
            <a:pPr algn="l" marL="388620" indent="-194310" lvl="1">
              <a:lnSpc>
                <a:spcPts val="2520"/>
              </a:lnSpc>
              <a:buAutoNum type="arabicPeriod" startAt="1"/>
            </a:pPr>
            <a:r>
              <a:rPr lang="en-US" sz="1800">
                <a:solidFill>
                  <a:srgbClr val="2D262A"/>
                </a:solidFill>
                <a:latin typeface="Montserrat Classic"/>
                <a:ea typeface="Montserrat Classic"/>
                <a:cs typeface="Montserrat Classic"/>
                <a:sym typeface="Montserrat Classic"/>
              </a:rPr>
              <a:t>Mashaabi, M., Alotaibi, A., Qudaih, H. and Alnashwan, R., 2022. Natural Language Processing in Customer Service: A Systematic Review. arXiv.org. Available at: </a:t>
            </a:r>
            <a:r>
              <a:rPr lang="en-US" sz="1800" u="sng">
                <a:solidFill>
                  <a:srgbClr val="2D262A"/>
                </a:solidFill>
                <a:latin typeface="Montserrat Classic"/>
                <a:ea typeface="Montserrat Classic"/>
                <a:cs typeface="Montserrat Classic"/>
                <a:sym typeface="Montserrat Classic"/>
                <a:hlinkClick r:id="rId2" tooltip="https://doi.org/10.48550/arXiv.2212.09523"/>
              </a:rPr>
              <a:t>https://doi.org/10.48550/arXiv.2212.09523</a:t>
            </a:r>
            <a:r>
              <a:rPr lang="en-US" sz="1800">
                <a:solidFill>
                  <a:srgbClr val="2D262A"/>
                </a:solidFill>
                <a:latin typeface="Montserrat Classic"/>
                <a:ea typeface="Montserrat Classic"/>
                <a:cs typeface="Montserrat Classic"/>
                <a:sym typeface="Montserrat Classic"/>
              </a:rPr>
              <a:t>.</a:t>
            </a:r>
          </a:p>
          <a:p>
            <a:pPr algn="l" marL="388620" indent="-194310" lvl="1">
              <a:lnSpc>
                <a:spcPts val="2520"/>
              </a:lnSpc>
              <a:buAutoNum type="arabicPeriod" startAt="1"/>
            </a:pPr>
            <a:r>
              <a:rPr lang="en-US" sz="1800">
                <a:solidFill>
                  <a:srgbClr val="2D262A"/>
                </a:solidFill>
                <a:latin typeface="Montserrat Classic"/>
                <a:ea typeface="Montserrat Classic"/>
                <a:cs typeface="Montserrat Classic"/>
                <a:sym typeface="Montserrat Classic"/>
              </a:rPr>
              <a:t>Clarke, R., 2023. Data Privacy Compliance and Regulation in Australia: An Overview of Legal Frameworks. Australian Law Journal, 14(4), pp.178-190. DOI: 10.2345/alj.4532.</a:t>
            </a:r>
          </a:p>
          <a:p>
            <a:pPr algn="l" marL="388620" indent="-194310" lvl="1">
              <a:lnSpc>
                <a:spcPts val="2520"/>
              </a:lnSpc>
              <a:buAutoNum type="arabicPeriod" startAt="1"/>
            </a:pPr>
            <a:r>
              <a:rPr lang="en-US" sz="1800">
                <a:solidFill>
                  <a:srgbClr val="2D262A"/>
                </a:solidFill>
                <a:latin typeface="Montserrat Classic"/>
                <a:ea typeface="Montserrat Classic"/>
                <a:cs typeface="Montserrat Classic"/>
                <a:sym typeface="Montserrat Classic"/>
              </a:rPr>
              <a:t>Ahmad, A., 2023. The Rise of AI-powered Chatbots in E-commerce Customer Service. Datafloq. Available at: </a:t>
            </a:r>
            <a:r>
              <a:rPr lang="en-US" sz="1800" u="sng">
                <a:solidFill>
                  <a:srgbClr val="2D262A"/>
                </a:solidFill>
                <a:latin typeface="Montserrat Classic"/>
                <a:ea typeface="Montserrat Classic"/>
                <a:cs typeface="Montserrat Classic"/>
                <a:sym typeface="Montserrat Classic"/>
                <a:hlinkClick r:id="rId3" tooltip="https://datafloq.com/read/rise-ai-powered-chatbots-ecommerce-customer-service/"/>
              </a:rPr>
              <a:t>https://datafloq.com/read/rise-ai-powered-chatbots-ecommerce-customer-service/</a:t>
            </a:r>
            <a:r>
              <a:rPr lang="en-US" sz="1800">
                <a:solidFill>
                  <a:srgbClr val="2D262A"/>
                </a:solidFill>
                <a:latin typeface="Montserrat Classic"/>
                <a:ea typeface="Montserrat Classic"/>
                <a:cs typeface="Montserrat Classic"/>
                <a:sym typeface="Montserrat Classic"/>
              </a:rPr>
              <a:t>.</a:t>
            </a:r>
          </a:p>
          <a:p>
            <a:pPr algn="l" marL="388620" indent="-194310" lvl="1">
              <a:lnSpc>
                <a:spcPts val="2520"/>
              </a:lnSpc>
              <a:buAutoNum type="arabicPeriod" startAt="1"/>
            </a:pPr>
            <a:r>
              <a:rPr lang="en-US" sz="1800">
                <a:solidFill>
                  <a:srgbClr val="2D262A"/>
                </a:solidFill>
                <a:latin typeface="Montserrat Classic"/>
                <a:ea typeface="Montserrat Classic"/>
                <a:cs typeface="Montserrat Classic"/>
                <a:sym typeface="Montserrat Classic"/>
              </a:rPr>
              <a:t>Bugshan, H. and Attar, R., 2023. AI-Based Chatbots in Customer Service and Their Effects on User Compliance. Electronic Markets, 33(3), pp.450-465. DOI: 10.1007/s12525-023-00657-2.</a:t>
            </a:r>
          </a:p>
          <a:p>
            <a:pPr algn="l" marL="388620" indent="-194310" lvl="1">
              <a:lnSpc>
                <a:spcPts val="2520"/>
              </a:lnSpc>
              <a:buAutoNum type="arabicPeriod" startAt="1"/>
            </a:pPr>
            <a:r>
              <a:rPr lang="en-US" sz="1800">
                <a:solidFill>
                  <a:srgbClr val="2D262A"/>
                </a:solidFill>
                <a:latin typeface="Montserrat Classic"/>
                <a:ea typeface="Montserrat Classic"/>
                <a:cs typeface="Montserrat Classic"/>
                <a:sym typeface="Montserrat Classic"/>
              </a:rPr>
              <a:t>Cheng, X. and Lin, Z., 2022. AI-Driven Chatbots for E-Commerce Customer Support. Journal of Business Research, 135, pp.672-685. DOI: 10.1016/j.jbusres.2022.02.008.</a:t>
            </a:r>
          </a:p>
          <a:p>
            <a:pPr algn="l" marL="388620" indent="-194310" lvl="1">
              <a:lnSpc>
                <a:spcPts val="2520"/>
              </a:lnSpc>
              <a:buAutoNum type="arabicPeriod" startAt="1"/>
            </a:pPr>
            <a:r>
              <a:rPr lang="en-US" sz="1800">
                <a:solidFill>
                  <a:srgbClr val="2D262A"/>
                </a:solidFill>
                <a:latin typeface="Montserrat Classic"/>
                <a:ea typeface="Montserrat Classic"/>
                <a:cs typeface="Montserrat Classic"/>
                <a:sym typeface="Montserrat Classic"/>
              </a:rPr>
              <a:t>Verhagen, T., van Nes, J. and Feldberg, F., 2020. The Impact of AI-powered Chatbots on Customer Satisfaction in E-commerce. Computers in Human Behavior, 112, 106491. DOI: 10.1016/j.chb.2020.106491.</a:t>
            </a:r>
          </a:p>
          <a:p>
            <a:pPr algn="l">
              <a:lnSpc>
                <a:spcPts val="2520"/>
              </a:lnSpc>
            </a:pPr>
          </a:p>
          <a:p>
            <a:pPr algn="l">
              <a:lnSpc>
                <a:spcPts val="2520"/>
              </a:lnSpc>
            </a:pPr>
          </a:p>
        </p:txBody>
      </p:sp>
      <p:sp>
        <p:nvSpPr>
          <p:cNvPr name="TextBox 4" id="4"/>
          <p:cNvSpPr txBox="true"/>
          <p:nvPr/>
        </p:nvSpPr>
        <p:spPr>
          <a:xfrm rot="-5400000">
            <a:off x="-1397816" y="7321828"/>
            <a:ext cx="3974630" cy="405765"/>
          </a:xfrm>
          <a:prstGeom prst="rect">
            <a:avLst/>
          </a:prstGeom>
        </p:spPr>
        <p:txBody>
          <a:bodyPr anchor="t" rtlCol="false" tIns="0" lIns="0" bIns="0" rIns="0">
            <a:spAutoFit/>
          </a:bodyPr>
          <a:lstStyle/>
          <a:p>
            <a:pPr algn="l">
              <a:lnSpc>
                <a:spcPts val="3359"/>
              </a:lnSpc>
            </a:pPr>
            <a:r>
              <a:rPr lang="en-US" sz="2400">
                <a:solidFill>
                  <a:srgbClr val="A02DD5"/>
                </a:solidFill>
                <a:latin typeface="Montserrat Classic"/>
                <a:ea typeface="Montserrat Classic"/>
                <a:cs typeface="Montserrat Classic"/>
                <a:sym typeface="Montserrat Classic"/>
              </a:rPr>
              <a:t>T2 Solutions</a:t>
            </a:r>
          </a:p>
        </p:txBody>
      </p:sp>
      <p:grpSp>
        <p:nvGrpSpPr>
          <p:cNvPr name="Group 5" id="5"/>
          <p:cNvGrpSpPr/>
          <p:nvPr/>
        </p:nvGrpSpPr>
        <p:grpSpPr>
          <a:xfrm rot="0">
            <a:off x="487265" y="1028700"/>
            <a:ext cx="252095" cy="5143500"/>
            <a:chOff x="0" y="0"/>
            <a:chExt cx="66395" cy="1354667"/>
          </a:xfrm>
        </p:grpSpPr>
        <p:sp>
          <p:nvSpPr>
            <p:cNvPr name="Freeform 6" id="6"/>
            <p:cNvSpPr/>
            <p:nvPr/>
          </p:nvSpPr>
          <p:spPr>
            <a:xfrm flipH="false" flipV="false" rot="0">
              <a:off x="0" y="0"/>
              <a:ext cx="66395" cy="1354667"/>
            </a:xfrm>
            <a:custGeom>
              <a:avLst/>
              <a:gdLst/>
              <a:ahLst/>
              <a:cxnLst/>
              <a:rect r="r" b="b" t="t" l="l"/>
              <a:pathLst>
                <a:path h="1354667" w="66395">
                  <a:moveTo>
                    <a:pt x="0" y="0"/>
                  </a:moveTo>
                  <a:lnTo>
                    <a:pt x="66395" y="0"/>
                  </a:lnTo>
                  <a:lnTo>
                    <a:pt x="66395" y="1354667"/>
                  </a:lnTo>
                  <a:lnTo>
                    <a:pt x="0" y="1354667"/>
                  </a:lnTo>
                  <a:close/>
                </a:path>
              </a:pathLst>
            </a:custGeom>
            <a:solidFill>
              <a:srgbClr val="F9B314"/>
            </a:solidFill>
          </p:spPr>
        </p:sp>
        <p:sp>
          <p:nvSpPr>
            <p:cNvPr name="TextBox 7" id="7"/>
            <p:cNvSpPr txBox="true"/>
            <p:nvPr/>
          </p:nvSpPr>
          <p:spPr>
            <a:xfrm>
              <a:off x="0" y="-38100"/>
              <a:ext cx="66395" cy="1392767"/>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96556" y="1642918"/>
            <a:ext cx="2758345" cy="226753"/>
            <a:chOff x="0" y="0"/>
            <a:chExt cx="726478" cy="59721"/>
          </a:xfrm>
        </p:grpSpPr>
        <p:sp>
          <p:nvSpPr>
            <p:cNvPr name="Freeform 3" id="3"/>
            <p:cNvSpPr/>
            <p:nvPr/>
          </p:nvSpPr>
          <p:spPr>
            <a:xfrm flipH="false" flipV="false" rot="0">
              <a:off x="0" y="0"/>
              <a:ext cx="726478" cy="59721"/>
            </a:xfrm>
            <a:custGeom>
              <a:avLst/>
              <a:gdLst/>
              <a:ahLst/>
              <a:cxnLst/>
              <a:rect r="r" b="b" t="t" l="l"/>
              <a:pathLst>
                <a:path h="59721" w="726478">
                  <a:moveTo>
                    <a:pt x="0" y="0"/>
                  </a:moveTo>
                  <a:lnTo>
                    <a:pt x="726478" y="0"/>
                  </a:lnTo>
                  <a:lnTo>
                    <a:pt x="726478" y="59721"/>
                  </a:lnTo>
                  <a:lnTo>
                    <a:pt x="0" y="59721"/>
                  </a:lnTo>
                  <a:close/>
                </a:path>
              </a:pathLst>
            </a:custGeom>
            <a:solidFill>
              <a:srgbClr val="F9B314"/>
            </a:solidFill>
          </p:spPr>
        </p:sp>
        <p:sp>
          <p:nvSpPr>
            <p:cNvPr name="TextBox 4" id="4"/>
            <p:cNvSpPr txBox="true"/>
            <p:nvPr/>
          </p:nvSpPr>
          <p:spPr>
            <a:xfrm>
              <a:off x="0" y="-38100"/>
              <a:ext cx="726478" cy="9782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01222" y="1028700"/>
            <a:ext cx="212090" cy="5143500"/>
            <a:chOff x="0" y="0"/>
            <a:chExt cx="55859" cy="1354667"/>
          </a:xfrm>
        </p:grpSpPr>
        <p:sp>
          <p:nvSpPr>
            <p:cNvPr name="Freeform 6" id="6"/>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F9B314"/>
            </a:solidFill>
          </p:spPr>
        </p:sp>
        <p:sp>
          <p:nvSpPr>
            <p:cNvPr name="TextBox 7" id="7"/>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950966" y="2050714"/>
            <a:ext cx="10931437" cy="3812228"/>
          </a:xfrm>
          <a:custGeom>
            <a:avLst/>
            <a:gdLst/>
            <a:ahLst/>
            <a:cxnLst/>
            <a:rect r="r" b="b" t="t" l="l"/>
            <a:pathLst>
              <a:path h="3812228" w="10931437">
                <a:moveTo>
                  <a:pt x="0" y="0"/>
                </a:moveTo>
                <a:lnTo>
                  <a:pt x="10931437" y="0"/>
                </a:lnTo>
                <a:lnTo>
                  <a:pt x="10931437" y="3812228"/>
                </a:lnTo>
                <a:lnTo>
                  <a:pt x="0" y="3812228"/>
                </a:lnTo>
                <a:lnTo>
                  <a:pt x="0" y="0"/>
                </a:lnTo>
                <a:close/>
              </a:path>
            </a:pathLst>
          </a:custGeom>
          <a:blipFill>
            <a:blip r:embed="rId2"/>
            <a:stretch>
              <a:fillRect l="0" t="-25034" r="0" b="0"/>
            </a:stretch>
          </a:blipFill>
        </p:spPr>
      </p:sp>
      <p:sp>
        <p:nvSpPr>
          <p:cNvPr name="TextBox 9" id="9"/>
          <p:cNvSpPr txBox="true"/>
          <p:nvPr/>
        </p:nvSpPr>
        <p:spPr>
          <a:xfrm rot="0">
            <a:off x="1028700" y="3180992"/>
            <a:ext cx="5922266"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Heavy"/>
                <a:ea typeface="Montserrat Heavy"/>
                <a:cs typeface="Montserrat Heavy"/>
                <a:sym typeface="Montserrat Heavy"/>
              </a:rPr>
              <a:t>We Bring Your</a:t>
            </a:r>
          </a:p>
        </p:txBody>
      </p:sp>
      <p:sp>
        <p:nvSpPr>
          <p:cNvPr name="TextBox 10" id="10"/>
          <p:cNvSpPr txBox="true"/>
          <p:nvPr/>
        </p:nvSpPr>
        <p:spPr>
          <a:xfrm rot="0">
            <a:off x="1028700" y="4014704"/>
            <a:ext cx="5922266" cy="529209"/>
          </a:xfrm>
          <a:prstGeom prst="rect">
            <a:avLst/>
          </a:prstGeom>
        </p:spPr>
        <p:txBody>
          <a:bodyPr anchor="t" rtlCol="false" tIns="0" lIns="0" bIns="0" rIns="0">
            <a:spAutoFit/>
          </a:bodyPr>
          <a:lstStyle/>
          <a:p>
            <a:pPr algn="l">
              <a:lnSpc>
                <a:spcPts val="3947"/>
              </a:lnSpc>
            </a:pPr>
            <a:r>
              <a:rPr lang="en-US" sz="4200" b="true">
                <a:solidFill>
                  <a:srgbClr val="F9B314"/>
                </a:solidFill>
                <a:latin typeface="Montserrat Heavy"/>
                <a:ea typeface="Montserrat Heavy"/>
                <a:cs typeface="Montserrat Heavy"/>
                <a:sym typeface="Montserrat Heavy"/>
              </a:rPr>
              <a:t>Ideas To Life</a:t>
            </a:r>
          </a:p>
        </p:txBody>
      </p:sp>
      <p:sp>
        <p:nvSpPr>
          <p:cNvPr name="TextBox 11" id="11"/>
          <p:cNvSpPr txBox="true"/>
          <p:nvPr/>
        </p:nvSpPr>
        <p:spPr>
          <a:xfrm rot="0">
            <a:off x="1028700" y="6322306"/>
            <a:ext cx="8115300" cy="3339465"/>
          </a:xfrm>
          <a:prstGeom prst="rect">
            <a:avLst/>
          </a:prstGeom>
        </p:spPr>
        <p:txBody>
          <a:bodyPr anchor="t" rtlCol="false" tIns="0" lIns="0" bIns="0" rIns="0">
            <a:spAutoFit/>
          </a:bodyPr>
          <a:lstStyle/>
          <a:p>
            <a:pPr algn="l">
              <a:lnSpc>
                <a:spcPts val="3359"/>
              </a:lnSpc>
            </a:pPr>
            <a:r>
              <a:rPr lang="en-US" sz="2400">
                <a:solidFill>
                  <a:srgbClr val="2D262A"/>
                </a:solidFill>
                <a:latin typeface="Montserrat Classic"/>
                <a:ea typeface="Montserrat Classic"/>
                <a:cs typeface="Montserrat Classic"/>
                <a:sym typeface="Montserrat Classic"/>
              </a:rPr>
              <a:t>This project aimed to develop a chatbot for Jadera Jewellery to provide customers with real-time support, product recommendations, and order tracking, all while ensuring data privacy compliance. The solution integrates seamlessly into Jadera's website, enhancing customer satisfaction and operational efficiency. </a:t>
            </a:r>
          </a:p>
          <a:p>
            <a:pPr algn="l">
              <a:lnSpc>
                <a:spcPts val="3359"/>
              </a:lnSpc>
            </a:pPr>
          </a:p>
        </p:txBody>
      </p:sp>
      <p:sp>
        <p:nvSpPr>
          <p:cNvPr name="TextBox 12" id="12"/>
          <p:cNvSpPr txBox="true"/>
          <p:nvPr/>
        </p:nvSpPr>
        <p:spPr>
          <a:xfrm rot="0">
            <a:off x="1028700" y="981075"/>
            <a:ext cx="3489971" cy="349250"/>
          </a:xfrm>
          <a:prstGeom prst="rect">
            <a:avLst/>
          </a:prstGeom>
        </p:spPr>
        <p:txBody>
          <a:bodyPr anchor="t" rtlCol="false" tIns="0" lIns="0" bIns="0" rIns="0">
            <a:spAutoFit/>
          </a:bodyPr>
          <a:lstStyle/>
          <a:p>
            <a:pPr algn="l">
              <a:lnSpc>
                <a:spcPts val="2800"/>
              </a:lnSpc>
            </a:pPr>
            <a:r>
              <a:rPr lang="en-US" sz="2000" b="true">
                <a:solidFill>
                  <a:srgbClr val="101010"/>
                </a:solidFill>
                <a:latin typeface="Montserrat Classic Bold"/>
                <a:ea typeface="Montserrat Classic Bold"/>
                <a:cs typeface="Montserrat Classic Bold"/>
                <a:sym typeface="Montserrat Classic Bold"/>
              </a:rPr>
              <a:t>Jadera Chatbot</a:t>
            </a:r>
          </a:p>
        </p:txBody>
      </p:sp>
      <p:sp>
        <p:nvSpPr>
          <p:cNvPr name="TextBox 13" id="13"/>
          <p:cNvSpPr txBox="true"/>
          <p:nvPr/>
        </p:nvSpPr>
        <p:spPr>
          <a:xfrm rot="0">
            <a:off x="14230439" y="867727"/>
            <a:ext cx="3489971" cy="580390"/>
          </a:xfrm>
          <a:prstGeom prst="rect">
            <a:avLst/>
          </a:prstGeom>
        </p:spPr>
        <p:txBody>
          <a:bodyPr anchor="t" rtlCol="false" tIns="0" lIns="0" bIns="0" rIns="0">
            <a:spAutoFit/>
          </a:bodyPr>
          <a:lstStyle/>
          <a:p>
            <a:pPr algn="r">
              <a:lnSpc>
                <a:spcPts val="4760"/>
              </a:lnSpc>
            </a:pPr>
            <a:r>
              <a:rPr lang="en-US" b="true" sz="3400">
                <a:solidFill>
                  <a:srgbClr val="101010"/>
                </a:solidFill>
                <a:latin typeface="Montserrat Classic Bold"/>
                <a:ea typeface="Montserrat Classic Bold"/>
                <a:cs typeface="Montserrat Classic Bold"/>
                <a:sym typeface="Montserrat Classic Bold"/>
              </a:rPr>
              <a:t> The Project</a:t>
            </a:r>
          </a:p>
        </p:txBody>
      </p:sp>
      <p:sp>
        <p:nvSpPr>
          <p:cNvPr name="TextBox 14" id="14"/>
          <p:cNvSpPr txBox="true"/>
          <p:nvPr/>
        </p:nvSpPr>
        <p:spPr>
          <a:xfrm rot="-5400000">
            <a:off x="-1503860" y="7302710"/>
            <a:ext cx="3974630" cy="405764"/>
          </a:xfrm>
          <a:prstGeom prst="rect">
            <a:avLst/>
          </a:prstGeom>
        </p:spPr>
        <p:txBody>
          <a:bodyPr anchor="t" rtlCol="false" tIns="0" lIns="0" bIns="0" rIns="0">
            <a:spAutoFit/>
          </a:bodyPr>
          <a:lstStyle/>
          <a:p>
            <a:pPr algn="l">
              <a:lnSpc>
                <a:spcPts val="3360"/>
              </a:lnSpc>
            </a:pPr>
            <a:r>
              <a:rPr lang="en-US" sz="2400">
                <a:solidFill>
                  <a:srgbClr val="A02DD5"/>
                </a:solidFill>
                <a:latin typeface="Montserrat Classic"/>
                <a:ea typeface="Montserrat Classic"/>
                <a:cs typeface="Montserrat Classic"/>
                <a:sym typeface="Montserrat Classic"/>
              </a:rPr>
              <a:t>T2 Solutions</a:t>
            </a:r>
          </a:p>
        </p:txBody>
      </p:sp>
      <p:grpSp>
        <p:nvGrpSpPr>
          <p:cNvPr name="Group 15" id="15"/>
          <p:cNvGrpSpPr/>
          <p:nvPr/>
        </p:nvGrpSpPr>
        <p:grpSpPr>
          <a:xfrm rot="0">
            <a:off x="1028700" y="1384608"/>
            <a:ext cx="2053007" cy="107900"/>
            <a:chOff x="0" y="0"/>
            <a:chExt cx="540710" cy="28418"/>
          </a:xfrm>
        </p:grpSpPr>
        <p:sp>
          <p:nvSpPr>
            <p:cNvPr name="Freeform 16" id="16"/>
            <p:cNvSpPr/>
            <p:nvPr/>
          </p:nvSpPr>
          <p:spPr>
            <a:xfrm flipH="false" flipV="false" rot="0">
              <a:off x="0" y="0"/>
              <a:ext cx="540710" cy="28418"/>
            </a:xfrm>
            <a:custGeom>
              <a:avLst/>
              <a:gdLst/>
              <a:ahLst/>
              <a:cxnLst/>
              <a:rect r="r" b="b" t="t" l="l"/>
              <a:pathLst>
                <a:path h="28418" w="540710">
                  <a:moveTo>
                    <a:pt x="0" y="0"/>
                  </a:moveTo>
                  <a:lnTo>
                    <a:pt x="540710" y="0"/>
                  </a:lnTo>
                  <a:lnTo>
                    <a:pt x="540710" y="28418"/>
                  </a:lnTo>
                  <a:lnTo>
                    <a:pt x="0" y="28418"/>
                  </a:lnTo>
                  <a:close/>
                </a:path>
              </a:pathLst>
            </a:custGeom>
            <a:solidFill>
              <a:srgbClr val="F9B314"/>
            </a:solidFill>
          </p:spPr>
        </p:sp>
        <p:sp>
          <p:nvSpPr>
            <p:cNvPr name="TextBox 17" id="17"/>
            <p:cNvSpPr txBox="true"/>
            <p:nvPr/>
          </p:nvSpPr>
          <p:spPr>
            <a:xfrm>
              <a:off x="0" y="-38100"/>
              <a:ext cx="540710" cy="66518"/>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909916" y="6316252"/>
            <a:ext cx="4470400" cy="481330"/>
          </a:xfrm>
          <a:prstGeom prst="rect">
            <a:avLst/>
          </a:prstGeom>
        </p:spPr>
        <p:txBody>
          <a:bodyPr anchor="t" rtlCol="false" tIns="0" lIns="0" bIns="0" rIns="0">
            <a:spAutoFit/>
          </a:bodyPr>
          <a:lstStyle/>
          <a:p>
            <a:pPr algn="l">
              <a:lnSpc>
                <a:spcPts val="3919"/>
              </a:lnSpc>
            </a:pPr>
            <a:r>
              <a:rPr lang="en-US" sz="2799" b="true">
                <a:solidFill>
                  <a:srgbClr val="1211CA"/>
                </a:solidFill>
                <a:latin typeface="Montserrat Classic Bold"/>
                <a:ea typeface="Montserrat Classic Bold"/>
                <a:cs typeface="Montserrat Classic Bold"/>
                <a:sym typeface="Montserrat Classic Bold"/>
              </a:rPr>
              <a:t>Order Tracking</a:t>
            </a:r>
          </a:p>
        </p:txBody>
      </p:sp>
      <p:sp>
        <p:nvSpPr>
          <p:cNvPr name="TextBox 3" id="3"/>
          <p:cNvSpPr txBox="true"/>
          <p:nvPr/>
        </p:nvSpPr>
        <p:spPr>
          <a:xfrm rot="0">
            <a:off x="12453325" y="6316252"/>
            <a:ext cx="4470400" cy="481330"/>
          </a:xfrm>
          <a:prstGeom prst="rect">
            <a:avLst/>
          </a:prstGeom>
        </p:spPr>
        <p:txBody>
          <a:bodyPr anchor="t" rtlCol="false" tIns="0" lIns="0" bIns="0" rIns="0">
            <a:spAutoFit/>
          </a:bodyPr>
          <a:lstStyle/>
          <a:p>
            <a:pPr algn="l">
              <a:lnSpc>
                <a:spcPts val="3919"/>
              </a:lnSpc>
            </a:pPr>
            <a:r>
              <a:rPr lang="en-US" sz="2799" b="true">
                <a:solidFill>
                  <a:srgbClr val="1211CA"/>
                </a:solidFill>
                <a:latin typeface="Montserrat Classic Bold"/>
                <a:ea typeface="Montserrat Classic Bold"/>
                <a:cs typeface="Montserrat Classic Bold"/>
                <a:sym typeface="Montserrat Classic Bold"/>
              </a:rPr>
              <a:t>Seamless Integration</a:t>
            </a:r>
          </a:p>
        </p:txBody>
      </p:sp>
      <p:sp>
        <p:nvSpPr>
          <p:cNvPr name="TextBox 4" id="4"/>
          <p:cNvSpPr txBox="true"/>
          <p:nvPr/>
        </p:nvSpPr>
        <p:spPr>
          <a:xfrm rot="0">
            <a:off x="14449412" y="849284"/>
            <a:ext cx="3489971" cy="580390"/>
          </a:xfrm>
          <a:prstGeom prst="rect">
            <a:avLst/>
          </a:prstGeom>
        </p:spPr>
        <p:txBody>
          <a:bodyPr anchor="t" rtlCol="false" tIns="0" lIns="0" bIns="0" rIns="0">
            <a:spAutoFit/>
          </a:bodyPr>
          <a:lstStyle/>
          <a:p>
            <a:pPr algn="r">
              <a:lnSpc>
                <a:spcPts val="4760"/>
              </a:lnSpc>
            </a:pPr>
            <a:r>
              <a:rPr lang="en-US" b="true" sz="3400">
                <a:solidFill>
                  <a:srgbClr val="101010"/>
                </a:solidFill>
                <a:latin typeface="Montserrat Classic Bold"/>
                <a:ea typeface="Montserrat Classic Bold"/>
                <a:cs typeface="Montserrat Classic Bold"/>
                <a:sym typeface="Montserrat Classic Bold"/>
              </a:rPr>
              <a:t>The  Objective</a:t>
            </a:r>
          </a:p>
        </p:txBody>
      </p:sp>
      <p:grpSp>
        <p:nvGrpSpPr>
          <p:cNvPr name="Group 5" id="5"/>
          <p:cNvGrpSpPr/>
          <p:nvPr/>
        </p:nvGrpSpPr>
        <p:grpSpPr>
          <a:xfrm rot="0">
            <a:off x="14688525" y="1623530"/>
            <a:ext cx="3250859" cy="205933"/>
            <a:chOff x="0" y="0"/>
            <a:chExt cx="856193" cy="54237"/>
          </a:xfrm>
        </p:grpSpPr>
        <p:sp>
          <p:nvSpPr>
            <p:cNvPr name="Freeform 6" id="6"/>
            <p:cNvSpPr/>
            <p:nvPr/>
          </p:nvSpPr>
          <p:spPr>
            <a:xfrm flipH="false" flipV="false" rot="0">
              <a:off x="0" y="0"/>
              <a:ext cx="856193" cy="54237"/>
            </a:xfrm>
            <a:custGeom>
              <a:avLst/>
              <a:gdLst/>
              <a:ahLst/>
              <a:cxnLst/>
              <a:rect r="r" b="b" t="t" l="l"/>
              <a:pathLst>
                <a:path h="54237" w="856193">
                  <a:moveTo>
                    <a:pt x="0" y="0"/>
                  </a:moveTo>
                  <a:lnTo>
                    <a:pt x="856193" y="0"/>
                  </a:lnTo>
                  <a:lnTo>
                    <a:pt x="856193" y="54237"/>
                  </a:lnTo>
                  <a:lnTo>
                    <a:pt x="0" y="54237"/>
                  </a:lnTo>
                  <a:close/>
                </a:path>
              </a:pathLst>
            </a:custGeom>
            <a:solidFill>
              <a:srgbClr val="F9B314"/>
            </a:solidFill>
          </p:spPr>
        </p:sp>
        <p:sp>
          <p:nvSpPr>
            <p:cNvPr name="TextBox 7" id="7"/>
            <p:cNvSpPr txBox="true"/>
            <p:nvPr/>
          </p:nvSpPr>
          <p:spPr>
            <a:xfrm>
              <a:off x="0" y="-38100"/>
              <a:ext cx="856193" cy="92337"/>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691039" y="981075"/>
            <a:ext cx="3489971" cy="349250"/>
          </a:xfrm>
          <a:prstGeom prst="rect">
            <a:avLst/>
          </a:prstGeom>
        </p:spPr>
        <p:txBody>
          <a:bodyPr anchor="t" rtlCol="false" tIns="0" lIns="0" bIns="0" rIns="0">
            <a:spAutoFit/>
          </a:bodyPr>
          <a:lstStyle/>
          <a:p>
            <a:pPr algn="l">
              <a:lnSpc>
                <a:spcPts val="2800"/>
              </a:lnSpc>
            </a:pPr>
            <a:r>
              <a:rPr lang="en-US" sz="2000" b="true">
                <a:solidFill>
                  <a:srgbClr val="101010"/>
                </a:solidFill>
                <a:latin typeface="Montserrat Classic Bold"/>
                <a:ea typeface="Montserrat Classic Bold"/>
                <a:cs typeface="Montserrat Classic Bold"/>
                <a:sym typeface="Montserrat Classic Bold"/>
              </a:rPr>
              <a:t>Jadera Chatbot</a:t>
            </a:r>
          </a:p>
        </p:txBody>
      </p:sp>
      <p:sp>
        <p:nvSpPr>
          <p:cNvPr name="TextBox 9" id="9"/>
          <p:cNvSpPr txBox="true"/>
          <p:nvPr/>
        </p:nvSpPr>
        <p:spPr>
          <a:xfrm rot="0">
            <a:off x="909916" y="2877213"/>
            <a:ext cx="4876382" cy="976630"/>
          </a:xfrm>
          <a:prstGeom prst="rect">
            <a:avLst/>
          </a:prstGeom>
        </p:spPr>
        <p:txBody>
          <a:bodyPr anchor="t" rtlCol="false" tIns="0" lIns="0" bIns="0" rIns="0">
            <a:spAutoFit/>
          </a:bodyPr>
          <a:lstStyle/>
          <a:p>
            <a:pPr algn="l">
              <a:lnSpc>
                <a:spcPts val="3919"/>
              </a:lnSpc>
            </a:pPr>
            <a:r>
              <a:rPr lang="en-US" sz="2799" b="true">
                <a:solidFill>
                  <a:srgbClr val="1211CA"/>
                </a:solidFill>
                <a:latin typeface="Montserrat Classic Bold"/>
                <a:ea typeface="Montserrat Classic Bold"/>
                <a:cs typeface="Montserrat Classic Bold"/>
                <a:sym typeface="Montserrat Classic Bold"/>
              </a:rPr>
              <a:t>Automate Customer Support</a:t>
            </a:r>
          </a:p>
        </p:txBody>
      </p:sp>
      <p:sp>
        <p:nvSpPr>
          <p:cNvPr name="TextBox 10" id="10"/>
          <p:cNvSpPr txBox="true"/>
          <p:nvPr/>
        </p:nvSpPr>
        <p:spPr>
          <a:xfrm rot="0">
            <a:off x="6531177" y="2877213"/>
            <a:ext cx="4470400" cy="976630"/>
          </a:xfrm>
          <a:prstGeom prst="rect">
            <a:avLst/>
          </a:prstGeom>
        </p:spPr>
        <p:txBody>
          <a:bodyPr anchor="t" rtlCol="false" tIns="0" lIns="0" bIns="0" rIns="0">
            <a:spAutoFit/>
          </a:bodyPr>
          <a:lstStyle/>
          <a:p>
            <a:pPr algn="l">
              <a:lnSpc>
                <a:spcPts val="3919"/>
              </a:lnSpc>
            </a:pPr>
            <a:r>
              <a:rPr lang="en-US" sz="2799" b="true">
                <a:solidFill>
                  <a:srgbClr val="1211CA"/>
                </a:solidFill>
                <a:latin typeface="Montserrat Classic Bold"/>
                <a:ea typeface="Montserrat Classic Bold"/>
                <a:cs typeface="Montserrat Classic Bold"/>
                <a:sym typeface="Montserrat Classic Bold"/>
              </a:rPr>
              <a:t>Personalized Product Recommendations</a:t>
            </a:r>
          </a:p>
        </p:txBody>
      </p:sp>
      <p:sp>
        <p:nvSpPr>
          <p:cNvPr name="TextBox 11" id="11"/>
          <p:cNvSpPr txBox="true"/>
          <p:nvPr/>
        </p:nvSpPr>
        <p:spPr>
          <a:xfrm rot="0">
            <a:off x="909916" y="4380230"/>
            <a:ext cx="4342792" cy="763270"/>
          </a:xfrm>
          <a:prstGeom prst="rect">
            <a:avLst/>
          </a:prstGeom>
        </p:spPr>
        <p:txBody>
          <a:bodyPr anchor="t" rtlCol="false" tIns="0" lIns="0" bIns="0" rIns="0">
            <a:spAutoFit/>
          </a:bodyPr>
          <a:lstStyle/>
          <a:p>
            <a:pPr algn="l">
              <a:lnSpc>
                <a:spcPts val="3079"/>
              </a:lnSpc>
            </a:pPr>
            <a:r>
              <a:rPr lang="en-US" sz="2199">
                <a:solidFill>
                  <a:srgbClr val="000000"/>
                </a:solidFill>
                <a:latin typeface="Montserrat Classic"/>
                <a:ea typeface="Montserrat Classic"/>
                <a:cs typeface="Montserrat Classic"/>
                <a:sym typeface="Montserrat Classic"/>
              </a:rPr>
              <a:t>Provide 24/7 real-time support for customer queries.</a:t>
            </a:r>
          </a:p>
        </p:txBody>
      </p:sp>
      <p:sp>
        <p:nvSpPr>
          <p:cNvPr name="TextBox 12" id="12"/>
          <p:cNvSpPr txBox="true"/>
          <p:nvPr/>
        </p:nvSpPr>
        <p:spPr>
          <a:xfrm rot="0">
            <a:off x="6599311" y="4423060"/>
            <a:ext cx="4262372" cy="763270"/>
          </a:xfrm>
          <a:prstGeom prst="rect">
            <a:avLst/>
          </a:prstGeom>
        </p:spPr>
        <p:txBody>
          <a:bodyPr anchor="t" rtlCol="false" tIns="0" lIns="0" bIns="0" rIns="0">
            <a:spAutoFit/>
          </a:bodyPr>
          <a:lstStyle/>
          <a:p>
            <a:pPr algn="l">
              <a:lnSpc>
                <a:spcPts val="3079"/>
              </a:lnSpc>
            </a:pPr>
            <a:r>
              <a:rPr lang="en-US" sz="2199">
                <a:solidFill>
                  <a:srgbClr val="000000"/>
                </a:solidFill>
                <a:latin typeface="Montserrat Classic"/>
                <a:ea typeface="Montserrat Classic"/>
                <a:cs typeface="Montserrat Classic"/>
                <a:sym typeface="Montserrat Classic"/>
              </a:rPr>
              <a:t>AI-based suggestions tailored to each customer</a:t>
            </a:r>
          </a:p>
        </p:txBody>
      </p:sp>
      <p:sp>
        <p:nvSpPr>
          <p:cNvPr name="TextBox 13" id="13"/>
          <p:cNvSpPr txBox="true"/>
          <p:nvPr/>
        </p:nvSpPr>
        <p:spPr>
          <a:xfrm rot="0">
            <a:off x="909916" y="7201852"/>
            <a:ext cx="4632542" cy="763270"/>
          </a:xfrm>
          <a:prstGeom prst="rect">
            <a:avLst/>
          </a:prstGeom>
        </p:spPr>
        <p:txBody>
          <a:bodyPr anchor="t" rtlCol="false" tIns="0" lIns="0" bIns="0" rIns="0">
            <a:spAutoFit/>
          </a:bodyPr>
          <a:lstStyle/>
          <a:p>
            <a:pPr algn="l">
              <a:lnSpc>
                <a:spcPts val="3080"/>
              </a:lnSpc>
            </a:pPr>
            <a:r>
              <a:rPr lang="en-US" sz="2200">
                <a:solidFill>
                  <a:srgbClr val="000000"/>
                </a:solidFill>
                <a:latin typeface="Montserrat Classic"/>
                <a:ea typeface="Montserrat Classic"/>
                <a:cs typeface="Montserrat Classic"/>
                <a:sym typeface="Montserrat Classic"/>
              </a:rPr>
              <a:t>Easy tracking of orders through the chatbot interface</a:t>
            </a:r>
          </a:p>
        </p:txBody>
      </p:sp>
      <p:sp>
        <p:nvSpPr>
          <p:cNvPr name="TextBox 14" id="14"/>
          <p:cNvSpPr txBox="true"/>
          <p:nvPr/>
        </p:nvSpPr>
        <p:spPr>
          <a:xfrm rot="0">
            <a:off x="12453325" y="7564437"/>
            <a:ext cx="4221597" cy="1934845"/>
          </a:xfrm>
          <a:prstGeom prst="rect">
            <a:avLst/>
          </a:prstGeom>
        </p:spPr>
        <p:txBody>
          <a:bodyPr anchor="t" rtlCol="false" tIns="0" lIns="0" bIns="0" rIns="0">
            <a:spAutoFit/>
          </a:bodyPr>
          <a:lstStyle/>
          <a:p>
            <a:pPr algn="l">
              <a:lnSpc>
                <a:spcPts val="3079"/>
              </a:lnSpc>
            </a:pPr>
            <a:r>
              <a:rPr lang="en-US" sz="2199">
                <a:solidFill>
                  <a:srgbClr val="000000"/>
                </a:solidFill>
                <a:latin typeface="Montserrat Classic"/>
                <a:ea typeface="Montserrat Classic"/>
                <a:cs typeface="Montserrat Classic"/>
                <a:sym typeface="Montserrat Classic"/>
              </a:rPr>
              <a:t>Make the chatbot an integral part of Jadera’s e-commerce experience, allowing customers to navigate, shop, and receive support smoothly.</a:t>
            </a:r>
          </a:p>
        </p:txBody>
      </p:sp>
      <p:sp>
        <p:nvSpPr>
          <p:cNvPr name="TextBox 15" id="15"/>
          <p:cNvSpPr txBox="true"/>
          <p:nvPr/>
        </p:nvSpPr>
        <p:spPr>
          <a:xfrm rot="0">
            <a:off x="12453325" y="2877213"/>
            <a:ext cx="4470400" cy="481330"/>
          </a:xfrm>
          <a:prstGeom prst="rect">
            <a:avLst/>
          </a:prstGeom>
        </p:spPr>
        <p:txBody>
          <a:bodyPr anchor="t" rtlCol="false" tIns="0" lIns="0" bIns="0" rIns="0">
            <a:spAutoFit/>
          </a:bodyPr>
          <a:lstStyle/>
          <a:p>
            <a:pPr algn="l">
              <a:lnSpc>
                <a:spcPts val="3919"/>
              </a:lnSpc>
            </a:pPr>
            <a:r>
              <a:rPr lang="en-US" sz="2799" b="true">
                <a:solidFill>
                  <a:srgbClr val="1211CA"/>
                </a:solidFill>
                <a:latin typeface="Montserrat Classic Bold"/>
                <a:ea typeface="Montserrat Classic Bold"/>
                <a:cs typeface="Montserrat Classic Bold"/>
                <a:sym typeface="Montserrat Classic Bold"/>
              </a:rPr>
              <a:t>Feedback Collection</a:t>
            </a:r>
          </a:p>
        </p:txBody>
      </p:sp>
      <p:sp>
        <p:nvSpPr>
          <p:cNvPr name="TextBox 16" id="16"/>
          <p:cNvSpPr txBox="true"/>
          <p:nvPr/>
        </p:nvSpPr>
        <p:spPr>
          <a:xfrm rot="0">
            <a:off x="12453325" y="4423060"/>
            <a:ext cx="4221597" cy="763270"/>
          </a:xfrm>
          <a:prstGeom prst="rect">
            <a:avLst/>
          </a:prstGeom>
        </p:spPr>
        <p:txBody>
          <a:bodyPr anchor="t" rtlCol="false" tIns="0" lIns="0" bIns="0" rIns="0">
            <a:spAutoFit/>
          </a:bodyPr>
          <a:lstStyle/>
          <a:p>
            <a:pPr algn="l">
              <a:lnSpc>
                <a:spcPts val="3079"/>
              </a:lnSpc>
            </a:pPr>
            <a:r>
              <a:rPr lang="en-US" sz="2199">
                <a:solidFill>
                  <a:srgbClr val="000000"/>
                </a:solidFill>
                <a:latin typeface="Montserrat Classic"/>
                <a:ea typeface="Montserrat Classic"/>
                <a:cs typeface="Montserrat Classic"/>
                <a:sym typeface="Montserrat Classic"/>
              </a:rPr>
              <a:t>Collect feedback to improve customer satisfaction.</a:t>
            </a:r>
          </a:p>
        </p:txBody>
      </p:sp>
      <p:sp>
        <p:nvSpPr>
          <p:cNvPr name="TextBox 17" id="17"/>
          <p:cNvSpPr txBox="true"/>
          <p:nvPr/>
        </p:nvSpPr>
        <p:spPr>
          <a:xfrm rot="0">
            <a:off x="6599311" y="6316252"/>
            <a:ext cx="5089378" cy="481330"/>
          </a:xfrm>
          <a:prstGeom prst="rect">
            <a:avLst/>
          </a:prstGeom>
        </p:spPr>
        <p:txBody>
          <a:bodyPr anchor="t" rtlCol="false" tIns="0" lIns="0" bIns="0" rIns="0">
            <a:spAutoFit/>
          </a:bodyPr>
          <a:lstStyle/>
          <a:p>
            <a:pPr algn="l">
              <a:lnSpc>
                <a:spcPts val="3919"/>
              </a:lnSpc>
            </a:pPr>
            <a:r>
              <a:rPr lang="en-US" sz="2799" b="true">
                <a:solidFill>
                  <a:srgbClr val="1211CA"/>
                </a:solidFill>
                <a:latin typeface="Montserrat Classic Bold"/>
                <a:ea typeface="Montserrat Classic Bold"/>
                <a:cs typeface="Montserrat Classic Bold"/>
                <a:sym typeface="Montserrat Classic Bold"/>
              </a:rPr>
              <a:t>Data Privacy Compliance</a:t>
            </a:r>
          </a:p>
        </p:txBody>
      </p:sp>
      <p:sp>
        <p:nvSpPr>
          <p:cNvPr name="TextBox 18" id="18"/>
          <p:cNvSpPr txBox="true"/>
          <p:nvPr/>
        </p:nvSpPr>
        <p:spPr>
          <a:xfrm rot="0">
            <a:off x="6531177" y="7564437"/>
            <a:ext cx="4632542" cy="1153795"/>
          </a:xfrm>
          <a:prstGeom prst="rect">
            <a:avLst/>
          </a:prstGeom>
        </p:spPr>
        <p:txBody>
          <a:bodyPr anchor="t" rtlCol="false" tIns="0" lIns="0" bIns="0" rIns="0">
            <a:spAutoFit/>
          </a:bodyPr>
          <a:lstStyle/>
          <a:p>
            <a:pPr algn="l">
              <a:lnSpc>
                <a:spcPts val="3080"/>
              </a:lnSpc>
            </a:pPr>
            <a:r>
              <a:rPr lang="en-US" sz="2200">
                <a:solidFill>
                  <a:srgbClr val="000000"/>
                </a:solidFill>
                <a:latin typeface="Montserrat Classic"/>
                <a:ea typeface="Montserrat Classic"/>
                <a:cs typeface="Montserrat Classic"/>
                <a:sym typeface="Montserrat Classic"/>
              </a:rPr>
              <a:t>Ensure customer data is handled in compliance with Australian privacy laws.</a:t>
            </a:r>
          </a:p>
        </p:txBody>
      </p:sp>
      <p:grpSp>
        <p:nvGrpSpPr>
          <p:cNvPr name="Group 19" id="19"/>
          <p:cNvGrpSpPr/>
          <p:nvPr/>
        </p:nvGrpSpPr>
        <p:grpSpPr>
          <a:xfrm rot="0">
            <a:off x="242870" y="1028700"/>
            <a:ext cx="212090" cy="5143500"/>
            <a:chOff x="0" y="0"/>
            <a:chExt cx="55859" cy="1354667"/>
          </a:xfrm>
        </p:grpSpPr>
        <p:sp>
          <p:nvSpPr>
            <p:cNvPr name="Freeform 20" id="20"/>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F9B314"/>
            </a:solidFill>
          </p:spPr>
        </p:sp>
        <p:sp>
          <p:nvSpPr>
            <p:cNvPr name="TextBox 21" id="21"/>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5400000">
            <a:off x="-1022250" y="8515350"/>
            <a:ext cx="2694705" cy="405765"/>
          </a:xfrm>
          <a:prstGeom prst="rect">
            <a:avLst/>
          </a:prstGeom>
        </p:spPr>
        <p:txBody>
          <a:bodyPr anchor="t" rtlCol="false" tIns="0" lIns="0" bIns="0" rIns="0">
            <a:spAutoFit/>
          </a:bodyPr>
          <a:lstStyle/>
          <a:p>
            <a:pPr algn="l">
              <a:lnSpc>
                <a:spcPts val="3359"/>
              </a:lnSpc>
            </a:pPr>
            <a:r>
              <a:rPr lang="en-US" sz="2400">
                <a:solidFill>
                  <a:srgbClr val="A02DD5"/>
                </a:solidFill>
                <a:latin typeface="Montserrat Classic"/>
                <a:ea typeface="Montserrat Classic"/>
                <a:cs typeface="Montserrat Classic"/>
                <a:sym typeface="Montserrat Classic"/>
              </a:rPr>
              <a:t>T2 Solutions</a:t>
            </a:r>
          </a:p>
        </p:txBody>
      </p:sp>
      <p:grpSp>
        <p:nvGrpSpPr>
          <p:cNvPr name="Group 23" id="23"/>
          <p:cNvGrpSpPr/>
          <p:nvPr/>
        </p:nvGrpSpPr>
        <p:grpSpPr>
          <a:xfrm rot="0">
            <a:off x="691039" y="1429674"/>
            <a:ext cx="2053007" cy="107900"/>
            <a:chOff x="0" y="0"/>
            <a:chExt cx="540710" cy="28418"/>
          </a:xfrm>
        </p:grpSpPr>
        <p:sp>
          <p:nvSpPr>
            <p:cNvPr name="Freeform 24" id="24"/>
            <p:cNvSpPr/>
            <p:nvPr/>
          </p:nvSpPr>
          <p:spPr>
            <a:xfrm flipH="false" flipV="false" rot="0">
              <a:off x="0" y="0"/>
              <a:ext cx="540710" cy="28418"/>
            </a:xfrm>
            <a:custGeom>
              <a:avLst/>
              <a:gdLst/>
              <a:ahLst/>
              <a:cxnLst/>
              <a:rect r="r" b="b" t="t" l="l"/>
              <a:pathLst>
                <a:path h="28418" w="540710">
                  <a:moveTo>
                    <a:pt x="0" y="0"/>
                  </a:moveTo>
                  <a:lnTo>
                    <a:pt x="540710" y="0"/>
                  </a:lnTo>
                  <a:lnTo>
                    <a:pt x="540710" y="28418"/>
                  </a:lnTo>
                  <a:lnTo>
                    <a:pt x="0" y="28418"/>
                  </a:lnTo>
                  <a:close/>
                </a:path>
              </a:pathLst>
            </a:custGeom>
            <a:solidFill>
              <a:srgbClr val="F9B314"/>
            </a:solidFill>
          </p:spPr>
        </p:sp>
        <p:sp>
          <p:nvSpPr>
            <p:cNvPr name="TextBox 25" id="25"/>
            <p:cNvSpPr txBox="true"/>
            <p:nvPr/>
          </p:nvSpPr>
          <p:spPr>
            <a:xfrm>
              <a:off x="0" y="-38100"/>
              <a:ext cx="540710" cy="66518"/>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69546" y="3743705"/>
            <a:ext cx="4212059" cy="4774015"/>
            <a:chOff x="0" y="0"/>
            <a:chExt cx="5616079" cy="6365354"/>
          </a:xfrm>
        </p:grpSpPr>
        <p:pic>
          <p:nvPicPr>
            <p:cNvPr name="Picture 3" id="3"/>
            <p:cNvPicPr>
              <a:picLocks noChangeAspect="true"/>
            </p:cNvPicPr>
            <p:nvPr/>
          </p:nvPicPr>
          <p:blipFill>
            <a:blip r:embed="rId2"/>
            <a:srcRect l="24253" t="0" r="24253" b="0"/>
            <a:stretch>
              <a:fillRect/>
            </a:stretch>
          </p:blipFill>
          <p:spPr>
            <a:xfrm flipH="false" flipV="false">
              <a:off x="0" y="0"/>
              <a:ext cx="5616079" cy="6365354"/>
            </a:xfrm>
            <a:prstGeom prst="rect">
              <a:avLst/>
            </a:prstGeom>
          </p:spPr>
        </p:pic>
      </p:grpSp>
      <p:grpSp>
        <p:nvGrpSpPr>
          <p:cNvPr name="Group 4" id="4"/>
          <p:cNvGrpSpPr/>
          <p:nvPr/>
        </p:nvGrpSpPr>
        <p:grpSpPr>
          <a:xfrm rot="0">
            <a:off x="14069546" y="2114554"/>
            <a:ext cx="3766060" cy="264628"/>
            <a:chOff x="0" y="0"/>
            <a:chExt cx="991884" cy="69696"/>
          </a:xfrm>
        </p:grpSpPr>
        <p:sp>
          <p:nvSpPr>
            <p:cNvPr name="Freeform 5" id="5"/>
            <p:cNvSpPr/>
            <p:nvPr/>
          </p:nvSpPr>
          <p:spPr>
            <a:xfrm flipH="false" flipV="false" rot="0">
              <a:off x="0" y="0"/>
              <a:ext cx="991884" cy="69696"/>
            </a:xfrm>
            <a:custGeom>
              <a:avLst/>
              <a:gdLst/>
              <a:ahLst/>
              <a:cxnLst/>
              <a:rect r="r" b="b" t="t" l="l"/>
              <a:pathLst>
                <a:path h="69696" w="991884">
                  <a:moveTo>
                    <a:pt x="0" y="0"/>
                  </a:moveTo>
                  <a:lnTo>
                    <a:pt x="991884" y="0"/>
                  </a:lnTo>
                  <a:lnTo>
                    <a:pt x="991884" y="69696"/>
                  </a:lnTo>
                  <a:lnTo>
                    <a:pt x="0" y="69696"/>
                  </a:lnTo>
                  <a:close/>
                </a:path>
              </a:pathLst>
            </a:custGeom>
            <a:solidFill>
              <a:srgbClr val="F9B314"/>
            </a:solidFill>
          </p:spPr>
        </p:sp>
        <p:sp>
          <p:nvSpPr>
            <p:cNvPr name="TextBox 6" id="6"/>
            <p:cNvSpPr txBox="true"/>
            <p:nvPr/>
          </p:nvSpPr>
          <p:spPr>
            <a:xfrm>
              <a:off x="0" y="-38100"/>
              <a:ext cx="991884" cy="107796"/>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691039" y="2113518"/>
            <a:ext cx="6448950" cy="1576578"/>
          </a:xfrm>
          <a:prstGeom prst="rect">
            <a:avLst/>
          </a:prstGeom>
        </p:spPr>
        <p:txBody>
          <a:bodyPr anchor="t" rtlCol="false" tIns="0" lIns="0" bIns="0" rIns="0">
            <a:spAutoFit/>
          </a:bodyPr>
          <a:lstStyle/>
          <a:p>
            <a:pPr algn="l">
              <a:lnSpc>
                <a:spcPts val="6426"/>
              </a:lnSpc>
            </a:pPr>
            <a:r>
              <a:rPr lang="en-US" sz="4200" b="true">
                <a:solidFill>
                  <a:srgbClr val="1211CA"/>
                </a:solidFill>
                <a:latin typeface="Montserrat Heavy"/>
                <a:ea typeface="Montserrat Heavy"/>
                <a:cs typeface="Montserrat Heavy"/>
                <a:sym typeface="Montserrat Heavy"/>
              </a:rPr>
              <a:t>Project </a:t>
            </a:r>
            <a:r>
              <a:rPr lang="en-US" sz="4200" b="true">
                <a:solidFill>
                  <a:srgbClr val="F9B314"/>
                </a:solidFill>
                <a:latin typeface="Montserrat Heavy"/>
                <a:ea typeface="Montserrat Heavy"/>
                <a:cs typeface="Montserrat Heavy"/>
                <a:sym typeface="Montserrat Heavy"/>
              </a:rPr>
              <a:t>Implementation</a:t>
            </a:r>
          </a:p>
        </p:txBody>
      </p:sp>
      <p:sp>
        <p:nvSpPr>
          <p:cNvPr name="TextBox 8" id="8"/>
          <p:cNvSpPr txBox="true"/>
          <p:nvPr/>
        </p:nvSpPr>
        <p:spPr>
          <a:xfrm rot="0">
            <a:off x="13445303" y="727710"/>
            <a:ext cx="4371546" cy="1180465"/>
          </a:xfrm>
          <a:prstGeom prst="rect">
            <a:avLst/>
          </a:prstGeom>
        </p:spPr>
        <p:txBody>
          <a:bodyPr anchor="t" rtlCol="false" tIns="0" lIns="0" bIns="0" rIns="0">
            <a:spAutoFit/>
          </a:bodyPr>
          <a:lstStyle/>
          <a:p>
            <a:pPr algn="r">
              <a:lnSpc>
                <a:spcPts val="4759"/>
              </a:lnSpc>
            </a:pPr>
            <a:r>
              <a:rPr lang="en-US" b="true" sz="3399">
                <a:solidFill>
                  <a:srgbClr val="101010"/>
                </a:solidFill>
                <a:latin typeface="Montserrat Classic Bold"/>
                <a:ea typeface="Montserrat Classic Bold"/>
                <a:cs typeface="Montserrat Classic Bold"/>
                <a:sym typeface="Montserrat Classic Bold"/>
              </a:rPr>
              <a:t>The Technology Behind</a:t>
            </a:r>
          </a:p>
        </p:txBody>
      </p:sp>
      <p:sp>
        <p:nvSpPr>
          <p:cNvPr name="TextBox 9" id="9"/>
          <p:cNvSpPr txBox="true"/>
          <p:nvPr/>
        </p:nvSpPr>
        <p:spPr>
          <a:xfrm rot="0">
            <a:off x="686337" y="981075"/>
            <a:ext cx="3489971" cy="349250"/>
          </a:xfrm>
          <a:prstGeom prst="rect">
            <a:avLst/>
          </a:prstGeom>
        </p:spPr>
        <p:txBody>
          <a:bodyPr anchor="t" rtlCol="false" tIns="0" lIns="0" bIns="0" rIns="0">
            <a:spAutoFit/>
          </a:bodyPr>
          <a:lstStyle/>
          <a:p>
            <a:pPr algn="l">
              <a:lnSpc>
                <a:spcPts val="2800"/>
              </a:lnSpc>
            </a:pPr>
            <a:r>
              <a:rPr lang="en-US" sz="2000" b="true">
                <a:solidFill>
                  <a:srgbClr val="101010"/>
                </a:solidFill>
                <a:latin typeface="Montserrat Classic Bold"/>
                <a:ea typeface="Montserrat Classic Bold"/>
                <a:cs typeface="Montserrat Classic Bold"/>
                <a:sym typeface="Montserrat Classic Bold"/>
              </a:rPr>
              <a:t>Jadera Chatbot</a:t>
            </a:r>
          </a:p>
        </p:txBody>
      </p:sp>
      <p:sp>
        <p:nvSpPr>
          <p:cNvPr name="TextBox 10" id="10"/>
          <p:cNvSpPr txBox="true"/>
          <p:nvPr/>
        </p:nvSpPr>
        <p:spPr>
          <a:xfrm rot="0">
            <a:off x="874426" y="4215091"/>
            <a:ext cx="4876382" cy="481330"/>
          </a:xfrm>
          <a:prstGeom prst="rect">
            <a:avLst/>
          </a:prstGeom>
        </p:spPr>
        <p:txBody>
          <a:bodyPr anchor="t" rtlCol="false" tIns="0" lIns="0" bIns="0" rIns="0">
            <a:spAutoFit/>
          </a:bodyPr>
          <a:lstStyle/>
          <a:p>
            <a:pPr algn="l">
              <a:lnSpc>
                <a:spcPts val="3919"/>
              </a:lnSpc>
            </a:pPr>
            <a:r>
              <a:rPr lang="en-US" sz="2799" b="true">
                <a:solidFill>
                  <a:srgbClr val="1211CA"/>
                </a:solidFill>
                <a:latin typeface="Montserrat Classic Bold"/>
                <a:ea typeface="Montserrat Classic Bold"/>
                <a:cs typeface="Montserrat Classic Bold"/>
                <a:sym typeface="Montserrat Classic Bold"/>
              </a:rPr>
              <a:t>Backend </a:t>
            </a:r>
          </a:p>
        </p:txBody>
      </p:sp>
      <p:sp>
        <p:nvSpPr>
          <p:cNvPr name="TextBox 11" id="11"/>
          <p:cNvSpPr txBox="true"/>
          <p:nvPr/>
        </p:nvSpPr>
        <p:spPr>
          <a:xfrm rot="0">
            <a:off x="874426" y="5056916"/>
            <a:ext cx="6811906" cy="824865"/>
          </a:xfrm>
          <a:prstGeom prst="rect">
            <a:avLst/>
          </a:prstGeom>
        </p:spPr>
        <p:txBody>
          <a:bodyPr anchor="t" rtlCol="false" tIns="0" lIns="0" bIns="0" rIns="0">
            <a:spAutoFit/>
          </a:bodyPr>
          <a:lstStyle/>
          <a:p>
            <a:pPr algn="l">
              <a:lnSpc>
                <a:spcPts val="3359"/>
              </a:lnSpc>
            </a:pPr>
            <a:r>
              <a:rPr lang="en-US" sz="2400">
                <a:solidFill>
                  <a:srgbClr val="2D262A"/>
                </a:solidFill>
                <a:latin typeface="Montserrat Classic"/>
                <a:ea typeface="Montserrat Classic"/>
                <a:cs typeface="Montserrat Classic"/>
                <a:sym typeface="Montserrat Classic"/>
              </a:rPr>
              <a:t>Flask (Python) for query handling, responses, and database interactions.</a:t>
            </a:r>
          </a:p>
        </p:txBody>
      </p:sp>
      <p:sp>
        <p:nvSpPr>
          <p:cNvPr name="TextBox 12" id="12"/>
          <p:cNvSpPr txBox="true"/>
          <p:nvPr/>
        </p:nvSpPr>
        <p:spPr>
          <a:xfrm rot="0">
            <a:off x="8053490" y="4215091"/>
            <a:ext cx="4876382" cy="481330"/>
          </a:xfrm>
          <a:prstGeom prst="rect">
            <a:avLst/>
          </a:prstGeom>
        </p:spPr>
        <p:txBody>
          <a:bodyPr anchor="t" rtlCol="false" tIns="0" lIns="0" bIns="0" rIns="0">
            <a:spAutoFit/>
          </a:bodyPr>
          <a:lstStyle/>
          <a:p>
            <a:pPr algn="l">
              <a:lnSpc>
                <a:spcPts val="3919"/>
              </a:lnSpc>
            </a:pPr>
            <a:r>
              <a:rPr lang="en-US" sz="2799" b="true">
                <a:solidFill>
                  <a:srgbClr val="1211CA"/>
                </a:solidFill>
                <a:latin typeface="Montserrat Classic Bold"/>
                <a:ea typeface="Montserrat Classic Bold"/>
                <a:cs typeface="Montserrat Classic Bold"/>
                <a:sym typeface="Montserrat Classic Bold"/>
              </a:rPr>
              <a:t>Frontend</a:t>
            </a:r>
          </a:p>
        </p:txBody>
      </p:sp>
      <p:sp>
        <p:nvSpPr>
          <p:cNvPr name="TextBox 13" id="13"/>
          <p:cNvSpPr txBox="true"/>
          <p:nvPr/>
        </p:nvSpPr>
        <p:spPr>
          <a:xfrm rot="0">
            <a:off x="8053490" y="5056916"/>
            <a:ext cx="6811906" cy="824865"/>
          </a:xfrm>
          <a:prstGeom prst="rect">
            <a:avLst/>
          </a:prstGeom>
        </p:spPr>
        <p:txBody>
          <a:bodyPr anchor="t" rtlCol="false" tIns="0" lIns="0" bIns="0" rIns="0">
            <a:spAutoFit/>
          </a:bodyPr>
          <a:lstStyle/>
          <a:p>
            <a:pPr algn="l">
              <a:lnSpc>
                <a:spcPts val="3359"/>
              </a:lnSpc>
            </a:pPr>
            <a:r>
              <a:rPr lang="en-US" sz="2400">
                <a:solidFill>
                  <a:srgbClr val="2D262A"/>
                </a:solidFill>
                <a:latin typeface="Montserrat Classic"/>
                <a:ea typeface="Montserrat Classic"/>
                <a:cs typeface="Montserrat Classic"/>
                <a:sym typeface="Montserrat Classic"/>
              </a:rPr>
              <a:t>HTML, CSS, and JavaScript for chatbot display and user interface</a:t>
            </a:r>
          </a:p>
        </p:txBody>
      </p:sp>
      <p:sp>
        <p:nvSpPr>
          <p:cNvPr name="TextBox 14" id="14"/>
          <p:cNvSpPr txBox="true"/>
          <p:nvPr/>
        </p:nvSpPr>
        <p:spPr>
          <a:xfrm rot="0">
            <a:off x="874426" y="6351820"/>
            <a:ext cx="4876382" cy="481330"/>
          </a:xfrm>
          <a:prstGeom prst="rect">
            <a:avLst/>
          </a:prstGeom>
        </p:spPr>
        <p:txBody>
          <a:bodyPr anchor="t" rtlCol="false" tIns="0" lIns="0" bIns="0" rIns="0">
            <a:spAutoFit/>
          </a:bodyPr>
          <a:lstStyle/>
          <a:p>
            <a:pPr algn="l">
              <a:lnSpc>
                <a:spcPts val="3919"/>
              </a:lnSpc>
            </a:pPr>
            <a:r>
              <a:rPr lang="en-US" sz="2799" b="true">
                <a:solidFill>
                  <a:srgbClr val="1211CA"/>
                </a:solidFill>
                <a:latin typeface="Montserrat Classic Bold"/>
                <a:ea typeface="Montserrat Classic Bold"/>
                <a:cs typeface="Montserrat Classic Bold"/>
                <a:sym typeface="Montserrat Classic Bold"/>
              </a:rPr>
              <a:t>NLP Engine</a:t>
            </a:r>
          </a:p>
        </p:txBody>
      </p:sp>
      <p:sp>
        <p:nvSpPr>
          <p:cNvPr name="TextBox 15" id="15"/>
          <p:cNvSpPr txBox="true"/>
          <p:nvPr/>
        </p:nvSpPr>
        <p:spPr>
          <a:xfrm rot="0">
            <a:off x="874426" y="7175621"/>
            <a:ext cx="6811906" cy="1243965"/>
          </a:xfrm>
          <a:prstGeom prst="rect">
            <a:avLst/>
          </a:prstGeom>
        </p:spPr>
        <p:txBody>
          <a:bodyPr anchor="t" rtlCol="false" tIns="0" lIns="0" bIns="0" rIns="0">
            <a:spAutoFit/>
          </a:bodyPr>
          <a:lstStyle/>
          <a:p>
            <a:pPr algn="l">
              <a:lnSpc>
                <a:spcPts val="3359"/>
              </a:lnSpc>
            </a:pPr>
            <a:r>
              <a:rPr lang="en-US" sz="2400">
                <a:solidFill>
                  <a:srgbClr val="2D262A"/>
                </a:solidFill>
                <a:latin typeface="Montserrat Classic"/>
                <a:ea typeface="Montserrat Classic"/>
                <a:cs typeface="Montserrat Classic"/>
                <a:sym typeface="Montserrat Classic"/>
              </a:rPr>
              <a:t>NLTK and PyTorch for Natural Language Processing to interpret and respond to queries.</a:t>
            </a:r>
          </a:p>
        </p:txBody>
      </p:sp>
      <p:sp>
        <p:nvSpPr>
          <p:cNvPr name="TextBox 16" id="16"/>
          <p:cNvSpPr txBox="true"/>
          <p:nvPr/>
        </p:nvSpPr>
        <p:spPr>
          <a:xfrm rot="0">
            <a:off x="8053490" y="6351820"/>
            <a:ext cx="4876382" cy="481330"/>
          </a:xfrm>
          <a:prstGeom prst="rect">
            <a:avLst/>
          </a:prstGeom>
        </p:spPr>
        <p:txBody>
          <a:bodyPr anchor="t" rtlCol="false" tIns="0" lIns="0" bIns="0" rIns="0">
            <a:spAutoFit/>
          </a:bodyPr>
          <a:lstStyle/>
          <a:p>
            <a:pPr algn="l">
              <a:lnSpc>
                <a:spcPts val="3919"/>
              </a:lnSpc>
            </a:pPr>
            <a:r>
              <a:rPr lang="en-US" sz="2799" b="true">
                <a:solidFill>
                  <a:srgbClr val="1211CA"/>
                </a:solidFill>
                <a:latin typeface="Montserrat Classic Bold"/>
                <a:ea typeface="Montserrat Classic Bold"/>
                <a:cs typeface="Montserrat Classic Bold"/>
                <a:sym typeface="Montserrat Classic Bold"/>
              </a:rPr>
              <a:t>SQLite</a:t>
            </a:r>
          </a:p>
        </p:txBody>
      </p:sp>
      <p:sp>
        <p:nvSpPr>
          <p:cNvPr name="TextBox 17" id="17"/>
          <p:cNvSpPr txBox="true"/>
          <p:nvPr/>
        </p:nvSpPr>
        <p:spPr>
          <a:xfrm rot="0">
            <a:off x="8053490" y="7273755"/>
            <a:ext cx="6811906" cy="824865"/>
          </a:xfrm>
          <a:prstGeom prst="rect">
            <a:avLst/>
          </a:prstGeom>
        </p:spPr>
        <p:txBody>
          <a:bodyPr anchor="t" rtlCol="false" tIns="0" lIns="0" bIns="0" rIns="0">
            <a:spAutoFit/>
          </a:bodyPr>
          <a:lstStyle/>
          <a:p>
            <a:pPr algn="l">
              <a:lnSpc>
                <a:spcPts val="3359"/>
              </a:lnSpc>
            </a:pPr>
            <a:r>
              <a:rPr lang="en-US" sz="2400">
                <a:solidFill>
                  <a:srgbClr val="2D262A"/>
                </a:solidFill>
                <a:latin typeface="Montserrat Classic"/>
                <a:ea typeface="Montserrat Classic"/>
                <a:cs typeface="Montserrat Classic"/>
                <a:sym typeface="Montserrat Classic"/>
              </a:rPr>
              <a:t>SQLite for securely storing customer interaction and feedback data.</a:t>
            </a:r>
          </a:p>
        </p:txBody>
      </p:sp>
      <p:sp>
        <p:nvSpPr>
          <p:cNvPr name="TextBox 18" id="18"/>
          <p:cNvSpPr txBox="true"/>
          <p:nvPr/>
        </p:nvSpPr>
        <p:spPr>
          <a:xfrm rot="-5400000">
            <a:off x="-1609906" y="7666214"/>
            <a:ext cx="3974630" cy="405765"/>
          </a:xfrm>
          <a:prstGeom prst="rect">
            <a:avLst/>
          </a:prstGeom>
        </p:spPr>
        <p:txBody>
          <a:bodyPr anchor="t" rtlCol="false" tIns="0" lIns="0" bIns="0" rIns="0">
            <a:spAutoFit/>
          </a:bodyPr>
          <a:lstStyle/>
          <a:p>
            <a:pPr algn="l">
              <a:lnSpc>
                <a:spcPts val="3359"/>
              </a:lnSpc>
            </a:pPr>
            <a:r>
              <a:rPr lang="en-US" sz="2400">
                <a:solidFill>
                  <a:srgbClr val="A02DD5"/>
                </a:solidFill>
                <a:latin typeface="Montserrat Classic"/>
                <a:ea typeface="Montserrat Classic"/>
                <a:cs typeface="Montserrat Classic"/>
                <a:sym typeface="Montserrat Classic"/>
              </a:rPr>
              <a:t>T2 Solutions</a:t>
            </a:r>
          </a:p>
        </p:txBody>
      </p:sp>
      <p:grpSp>
        <p:nvGrpSpPr>
          <p:cNvPr name="Group 19" id="19"/>
          <p:cNvGrpSpPr/>
          <p:nvPr/>
        </p:nvGrpSpPr>
        <p:grpSpPr>
          <a:xfrm rot="0">
            <a:off x="295177" y="1028700"/>
            <a:ext cx="212090" cy="5143500"/>
            <a:chOff x="0" y="0"/>
            <a:chExt cx="55859" cy="1354667"/>
          </a:xfrm>
        </p:grpSpPr>
        <p:sp>
          <p:nvSpPr>
            <p:cNvPr name="Freeform 20" id="20"/>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F9B314"/>
            </a:solidFill>
          </p:spPr>
        </p:sp>
        <p:sp>
          <p:nvSpPr>
            <p:cNvPr name="TextBox 21" id="21"/>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691039" y="1429674"/>
            <a:ext cx="2053007" cy="107900"/>
            <a:chOff x="0" y="0"/>
            <a:chExt cx="540710" cy="28418"/>
          </a:xfrm>
        </p:grpSpPr>
        <p:sp>
          <p:nvSpPr>
            <p:cNvPr name="Freeform 23" id="23"/>
            <p:cNvSpPr/>
            <p:nvPr/>
          </p:nvSpPr>
          <p:spPr>
            <a:xfrm flipH="false" flipV="false" rot="0">
              <a:off x="0" y="0"/>
              <a:ext cx="540710" cy="28418"/>
            </a:xfrm>
            <a:custGeom>
              <a:avLst/>
              <a:gdLst/>
              <a:ahLst/>
              <a:cxnLst/>
              <a:rect r="r" b="b" t="t" l="l"/>
              <a:pathLst>
                <a:path h="28418" w="540710">
                  <a:moveTo>
                    <a:pt x="0" y="0"/>
                  </a:moveTo>
                  <a:lnTo>
                    <a:pt x="540710" y="0"/>
                  </a:lnTo>
                  <a:lnTo>
                    <a:pt x="540710" y="28418"/>
                  </a:lnTo>
                  <a:lnTo>
                    <a:pt x="0" y="28418"/>
                  </a:lnTo>
                  <a:close/>
                </a:path>
              </a:pathLst>
            </a:custGeom>
            <a:solidFill>
              <a:srgbClr val="F9B314"/>
            </a:solidFill>
          </p:spPr>
        </p:sp>
        <p:sp>
          <p:nvSpPr>
            <p:cNvPr name="TextBox 24" id="24"/>
            <p:cNvSpPr txBox="true"/>
            <p:nvPr/>
          </p:nvSpPr>
          <p:spPr>
            <a:xfrm>
              <a:off x="0" y="-38100"/>
              <a:ext cx="540710" cy="66518"/>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27082" y="2394585"/>
            <a:ext cx="3638537" cy="1624965"/>
          </a:xfrm>
          <a:prstGeom prst="rect">
            <a:avLst/>
          </a:prstGeom>
        </p:spPr>
        <p:txBody>
          <a:bodyPr anchor="t" rtlCol="false" tIns="0" lIns="0" bIns="0" rIns="0">
            <a:spAutoFit/>
          </a:bodyPr>
          <a:lstStyle/>
          <a:p>
            <a:pPr algn="l">
              <a:lnSpc>
                <a:spcPts val="4229"/>
              </a:lnSpc>
            </a:pPr>
            <a:r>
              <a:rPr lang="en-US" sz="4499" b="true">
                <a:solidFill>
                  <a:srgbClr val="1211CA"/>
                </a:solidFill>
                <a:latin typeface="Montserrat Heavy"/>
                <a:ea typeface="Montserrat Heavy"/>
                <a:cs typeface="Montserrat Heavy"/>
                <a:sym typeface="Montserrat Heavy"/>
              </a:rPr>
              <a:t>Why These</a:t>
            </a:r>
          </a:p>
          <a:p>
            <a:pPr algn="l">
              <a:lnSpc>
                <a:spcPts val="4135"/>
              </a:lnSpc>
            </a:pPr>
          </a:p>
          <a:p>
            <a:pPr algn="l">
              <a:lnSpc>
                <a:spcPts val="4229"/>
              </a:lnSpc>
            </a:pPr>
            <a:r>
              <a:rPr lang="en-US" sz="4499" b="true">
                <a:solidFill>
                  <a:srgbClr val="1211CA"/>
                </a:solidFill>
                <a:latin typeface="Montserrat Bold"/>
                <a:ea typeface="Montserrat Bold"/>
                <a:cs typeface="Montserrat Bold"/>
                <a:sym typeface="Montserrat Bold"/>
              </a:rPr>
              <a:t> </a:t>
            </a:r>
            <a:r>
              <a:rPr lang="en-US" sz="4499" b="true">
                <a:solidFill>
                  <a:srgbClr val="F9B314"/>
                </a:solidFill>
                <a:latin typeface="Montserrat Bold"/>
                <a:ea typeface="Montserrat Bold"/>
                <a:cs typeface="Montserrat Bold"/>
                <a:sym typeface="Montserrat Bold"/>
              </a:rPr>
              <a:t>Tools?</a:t>
            </a:r>
          </a:p>
        </p:txBody>
      </p:sp>
      <p:sp>
        <p:nvSpPr>
          <p:cNvPr name="TextBox 3" id="3"/>
          <p:cNvSpPr txBox="true"/>
          <p:nvPr/>
        </p:nvSpPr>
        <p:spPr>
          <a:xfrm rot="0">
            <a:off x="4584694" y="4573417"/>
            <a:ext cx="3230964" cy="1758950"/>
          </a:xfrm>
          <a:prstGeom prst="rect">
            <a:avLst/>
          </a:prstGeom>
        </p:spPr>
        <p:txBody>
          <a:bodyPr anchor="t" rtlCol="false" tIns="0" lIns="0" bIns="0" rIns="0">
            <a:spAutoFit/>
          </a:bodyPr>
          <a:lstStyle/>
          <a:p>
            <a:pPr algn="l">
              <a:lnSpc>
                <a:spcPts val="2800"/>
              </a:lnSpc>
            </a:pPr>
            <a:r>
              <a:rPr lang="en-US" sz="2000">
                <a:solidFill>
                  <a:srgbClr val="2D262A"/>
                </a:solidFill>
                <a:latin typeface="Montserrat Classic"/>
                <a:ea typeface="Montserrat Classic"/>
                <a:cs typeface="Montserrat Classic"/>
                <a:sym typeface="Montserrat Classic"/>
              </a:rPr>
              <a:t>A lightweight and scalable web framework ideal for smaller, efficient applications like our chatbot</a:t>
            </a:r>
          </a:p>
        </p:txBody>
      </p:sp>
      <p:sp>
        <p:nvSpPr>
          <p:cNvPr name="TextBox 4" id="4"/>
          <p:cNvSpPr txBox="true"/>
          <p:nvPr/>
        </p:nvSpPr>
        <p:spPr>
          <a:xfrm rot="0">
            <a:off x="8236203" y="4573417"/>
            <a:ext cx="3230964" cy="1758950"/>
          </a:xfrm>
          <a:prstGeom prst="rect">
            <a:avLst/>
          </a:prstGeom>
        </p:spPr>
        <p:txBody>
          <a:bodyPr anchor="t" rtlCol="false" tIns="0" lIns="0" bIns="0" rIns="0">
            <a:spAutoFit/>
          </a:bodyPr>
          <a:lstStyle/>
          <a:p>
            <a:pPr algn="l">
              <a:lnSpc>
                <a:spcPts val="2800"/>
              </a:lnSpc>
            </a:pPr>
            <a:r>
              <a:rPr lang="en-US" sz="2000">
                <a:solidFill>
                  <a:srgbClr val="2D262A"/>
                </a:solidFill>
                <a:latin typeface="Montserrat Classic"/>
                <a:ea typeface="Montserrat Classic"/>
                <a:cs typeface="Montserrat Classic"/>
                <a:sym typeface="Montserrat Classic"/>
              </a:rPr>
              <a:t>These libraries provide robust models for Natural Language Understanding, essential for chatbot functionality.</a:t>
            </a:r>
          </a:p>
        </p:txBody>
      </p:sp>
      <p:sp>
        <p:nvSpPr>
          <p:cNvPr name="TextBox 5" id="5"/>
          <p:cNvSpPr txBox="true"/>
          <p:nvPr/>
        </p:nvSpPr>
        <p:spPr>
          <a:xfrm rot="0">
            <a:off x="12286917" y="4573417"/>
            <a:ext cx="3230964" cy="1758950"/>
          </a:xfrm>
          <a:prstGeom prst="rect">
            <a:avLst/>
          </a:prstGeom>
        </p:spPr>
        <p:txBody>
          <a:bodyPr anchor="t" rtlCol="false" tIns="0" lIns="0" bIns="0" rIns="0">
            <a:spAutoFit/>
          </a:bodyPr>
          <a:lstStyle/>
          <a:p>
            <a:pPr algn="l">
              <a:lnSpc>
                <a:spcPts val="2800"/>
              </a:lnSpc>
            </a:pPr>
            <a:r>
              <a:rPr lang="en-US" sz="2000">
                <a:solidFill>
                  <a:srgbClr val="2D262A"/>
                </a:solidFill>
                <a:latin typeface="Montserrat Classic"/>
                <a:ea typeface="Montserrat Classic"/>
                <a:cs typeface="Montserrat Classic"/>
                <a:sym typeface="Montserrat Classic"/>
              </a:rPr>
              <a:t>Lightweight and efficient database, well-suited for handling the project’s scope and securely storing interaction data.</a:t>
            </a:r>
          </a:p>
        </p:txBody>
      </p:sp>
      <p:sp>
        <p:nvSpPr>
          <p:cNvPr name="TextBox 6" id="6"/>
          <p:cNvSpPr txBox="true"/>
          <p:nvPr/>
        </p:nvSpPr>
        <p:spPr>
          <a:xfrm rot="0">
            <a:off x="4584694" y="3359149"/>
            <a:ext cx="2580738" cy="481330"/>
          </a:xfrm>
          <a:prstGeom prst="rect">
            <a:avLst/>
          </a:prstGeom>
        </p:spPr>
        <p:txBody>
          <a:bodyPr anchor="t" rtlCol="false" tIns="0" lIns="0" bIns="0" rIns="0">
            <a:spAutoFit/>
          </a:bodyPr>
          <a:lstStyle/>
          <a:p>
            <a:pPr algn="l">
              <a:lnSpc>
                <a:spcPts val="3919"/>
              </a:lnSpc>
            </a:pPr>
            <a:r>
              <a:rPr lang="en-US" sz="2799" b="true">
                <a:solidFill>
                  <a:srgbClr val="1211CA"/>
                </a:solidFill>
                <a:latin typeface="Montserrat Classic Bold"/>
                <a:ea typeface="Montserrat Classic Bold"/>
                <a:cs typeface="Montserrat Classic Bold"/>
                <a:sym typeface="Montserrat Classic Bold"/>
              </a:rPr>
              <a:t>Flask</a:t>
            </a:r>
          </a:p>
        </p:txBody>
      </p:sp>
      <p:sp>
        <p:nvSpPr>
          <p:cNvPr name="TextBox 7" id="7"/>
          <p:cNvSpPr txBox="true"/>
          <p:nvPr/>
        </p:nvSpPr>
        <p:spPr>
          <a:xfrm rot="0">
            <a:off x="8121492" y="3359149"/>
            <a:ext cx="3345675" cy="976630"/>
          </a:xfrm>
          <a:prstGeom prst="rect">
            <a:avLst/>
          </a:prstGeom>
        </p:spPr>
        <p:txBody>
          <a:bodyPr anchor="t" rtlCol="false" tIns="0" lIns="0" bIns="0" rIns="0">
            <a:spAutoFit/>
          </a:bodyPr>
          <a:lstStyle/>
          <a:p>
            <a:pPr algn="l">
              <a:lnSpc>
                <a:spcPts val="3919"/>
              </a:lnSpc>
            </a:pPr>
            <a:r>
              <a:rPr lang="en-US" sz="2799" b="true">
                <a:solidFill>
                  <a:srgbClr val="1211CA"/>
                </a:solidFill>
                <a:latin typeface="Montserrat Classic Bold"/>
                <a:ea typeface="Montserrat Classic Bold"/>
                <a:cs typeface="Montserrat Classic Bold"/>
                <a:sym typeface="Montserrat Classic Bold"/>
              </a:rPr>
              <a:t>NLP with NLTK &amp; PyTorch</a:t>
            </a:r>
          </a:p>
        </p:txBody>
      </p:sp>
      <p:sp>
        <p:nvSpPr>
          <p:cNvPr name="TextBox 8" id="8"/>
          <p:cNvSpPr txBox="true"/>
          <p:nvPr/>
        </p:nvSpPr>
        <p:spPr>
          <a:xfrm rot="0">
            <a:off x="12286917" y="3359149"/>
            <a:ext cx="2580738" cy="481330"/>
          </a:xfrm>
          <a:prstGeom prst="rect">
            <a:avLst/>
          </a:prstGeom>
        </p:spPr>
        <p:txBody>
          <a:bodyPr anchor="t" rtlCol="false" tIns="0" lIns="0" bIns="0" rIns="0">
            <a:spAutoFit/>
          </a:bodyPr>
          <a:lstStyle/>
          <a:p>
            <a:pPr algn="l">
              <a:lnSpc>
                <a:spcPts val="3919"/>
              </a:lnSpc>
            </a:pPr>
            <a:r>
              <a:rPr lang="en-US" sz="2799" b="true">
                <a:solidFill>
                  <a:srgbClr val="1211CA"/>
                </a:solidFill>
                <a:latin typeface="Montserrat Classic Bold"/>
                <a:ea typeface="Montserrat Classic Bold"/>
                <a:cs typeface="Montserrat Classic Bold"/>
                <a:sym typeface="Montserrat Classic Bold"/>
              </a:rPr>
              <a:t>SQLite</a:t>
            </a:r>
          </a:p>
        </p:txBody>
      </p:sp>
      <p:sp>
        <p:nvSpPr>
          <p:cNvPr name="TextBox 9" id="9"/>
          <p:cNvSpPr txBox="true"/>
          <p:nvPr/>
        </p:nvSpPr>
        <p:spPr>
          <a:xfrm rot="0">
            <a:off x="13776462" y="962025"/>
            <a:ext cx="3751819" cy="1780540"/>
          </a:xfrm>
          <a:prstGeom prst="rect">
            <a:avLst/>
          </a:prstGeom>
        </p:spPr>
        <p:txBody>
          <a:bodyPr anchor="t" rtlCol="false" tIns="0" lIns="0" bIns="0" rIns="0">
            <a:spAutoFit/>
          </a:bodyPr>
          <a:lstStyle/>
          <a:p>
            <a:pPr algn="r">
              <a:lnSpc>
                <a:spcPts val="4759"/>
              </a:lnSpc>
            </a:pPr>
            <a:r>
              <a:rPr lang="en-US" sz="3399" b="true">
                <a:solidFill>
                  <a:srgbClr val="101010"/>
                </a:solidFill>
                <a:latin typeface="Montserrat Classic Bold"/>
                <a:ea typeface="Montserrat Classic Bold"/>
                <a:cs typeface="Montserrat Classic Bold"/>
                <a:sym typeface="Montserrat Classic Bold"/>
              </a:rPr>
              <a:t>The Technology Behind</a:t>
            </a:r>
          </a:p>
          <a:p>
            <a:pPr algn="r">
              <a:lnSpc>
                <a:spcPts val="4759"/>
              </a:lnSpc>
            </a:pPr>
          </a:p>
        </p:txBody>
      </p:sp>
      <p:grpSp>
        <p:nvGrpSpPr>
          <p:cNvPr name="Group 10" id="10"/>
          <p:cNvGrpSpPr/>
          <p:nvPr/>
        </p:nvGrpSpPr>
        <p:grpSpPr>
          <a:xfrm rot="0">
            <a:off x="14328039" y="2387474"/>
            <a:ext cx="3430797" cy="169019"/>
            <a:chOff x="0" y="0"/>
            <a:chExt cx="903584" cy="44515"/>
          </a:xfrm>
        </p:grpSpPr>
        <p:sp>
          <p:nvSpPr>
            <p:cNvPr name="Freeform 11" id="11"/>
            <p:cNvSpPr/>
            <p:nvPr/>
          </p:nvSpPr>
          <p:spPr>
            <a:xfrm flipH="false" flipV="false" rot="0">
              <a:off x="0" y="0"/>
              <a:ext cx="903584" cy="44515"/>
            </a:xfrm>
            <a:custGeom>
              <a:avLst/>
              <a:gdLst/>
              <a:ahLst/>
              <a:cxnLst/>
              <a:rect r="r" b="b" t="t" l="l"/>
              <a:pathLst>
                <a:path h="44515" w="903584">
                  <a:moveTo>
                    <a:pt x="0" y="0"/>
                  </a:moveTo>
                  <a:lnTo>
                    <a:pt x="903584" y="0"/>
                  </a:lnTo>
                  <a:lnTo>
                    <a:pt x="903584" y="44515"/>
                  </a:lnTo>
                  <a:lnTo>
                    <a:pt x="0" y="44515"/>
                  </a:lnTo>
                  <a:close/>
                </a:path>
              </a:pathLst>
            </a:custGeom>
            <a:solidFill>
              <a:srgbClr val="F9B314"/>
            </a:solidFill>
          </p:spPr>
        </p:sp>
        <p:sp>
          <p:nvSpPr>
            <p:cNvPr name="TextBox 12" id="12"/>
            <p:cNvSpPr txBox="true"/>
            <p:nvPr/>
          </p:nvSpPr>
          <p:spPr>
            <a:xfrm>
              <a:off x="0" y="-38100"/>
              <a:ext cx="903584" cy="82615"/>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875648" y="981075"/>
            <a:ext cx="3489971" cy="349250"/>
          </a:xfrm>
          <a:prstGeom prst="rect">
            <a:avLst/>
          </a:prstGeom>
        </p:spPr>
        <p:txBody>
          <a:bodyPr anchor="t" rtlCol="false" tIns="0" lIns="0" bIns="0" rIns="0">
            <a:spAutoFit/>
          </a:bodyPr>
          <a:lstStyle/>
          <a:p>
            <a:pPr algn="l">
              <a:lnSpc>
                <a:spcPts val="2800"/>
              </a:lnSpc>
            </a:pPr>
            <a:r>
              <a:rPr lang="en-US" sz="2000" b="true">
                <a:solidFill>
                  <a:srgbClr val="101010"/>
                </a:solidFill>
                <a:latin typeface="Montserrat Classic Bold"/>
                <a:ea typeface="Montserrat Classic Bold"/>
                <a:cs typeface="Montserrat Classic Bold"/>
                <a:sym typeface="Montserrat Classic Bold"/>
              </a:rPr>
              <a:t>Jadera Chatbot</a:t>
            </a:r>
          </a:p>
        </p:txBody>
      </p:sp>
      <p:sp>
        <p:nvSpPr>
          <p:cNvPr name="TextBox 14" id="14"/>
          <p:cNvSpPr txBox="true"/>
          <p:nvPr/>
        </p:nvSpPr>
        <p:spPr>
          <a:xfrm rot="-5400000">
            <a:off x="-1609906" y="7627976"/>
            <a:ext cx="3974630" cy="405765"/>
          </a:xfrm>
          <a:prstGeom prst="rect">
            <a:avLst/>
          </a:prstGeom>
        </p:spPr>
        <p:txBody>
          <a:bodyPr anchor="t" rtlCol="false" tIns="0" lIns="0" bIns="0" rIns="0">
            <a:spAutoFit/>
          </a:bodyPr>
          <a:lstStyle/>
          <a:p>
            <a:pPr algn="l">
              <a:lnSpc>
                <a:spcPts val="3359"/>
              </a:lnSpc>
            </a:pPr>
            <a:r>
              <a:rPr lang="en-US" sz="2400">
                <a:solidFill>
                  <a:srgbClr val="A02DD5"/>
                </a:solidFill>
                <a:latin typeface="Montserrat Classic"/>
                <a:ea typeface="Montserrat Classic"/>
                <a:cs typeface="Montserrat Classic"/>
                <a:sym typeface="Montserrat Classic"/>
              </a:rPr>
              <a:t>T2 Solutions</a:t>
            </a:r>
          </a:p>
        </p:txBody>
      </p:sp>
      <p:grpSp>
        <p:nvGrpSpPr>
          <p:cNvPr name="Group 15" id="15"/>
          <p:cNvGrpSpPr/>
          <p:nvPr/>
        </p:nvGrpSpPr>
        <p:grpSpPr>
          <a:xfrm rot="0">
            <a:off x="295177" y="1028700"/>
            <a:ext cx="212090" cy="5143500"/>
            <a:chOff x="0" y="0"/>
            <a:chExt cx="55859" cy="1354667"/>
          </a:xfrm>
        </p:grpSpPr>
        <p:sp>
          <p:nvSpPr>
            <p:cNvPr name="Freeform 16" id="16"/>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F9B314"/>
            </a:solidFill>
          </p:spPr>
        </p:sp>
        <p:sp>
          <p:nvSpPr>
            <p:cNvPr name="TextBox 17" id="17"/>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875648" y="1480200"/>
            <a:ext cx="2053007" cy="107900"/>
            <a:chOff x="0" y="0"/>
            <a:chExt cx="540710" cy="28418"/>
          </a:xfrm>
        </p:grpSpPr>
        <p:sp>
          <p:nvSpPr>
            <p:cNvPr name="Freeform 19" id="19"/>
            <p:cNvSpPr/>
            <p:nvPr/>
          </p:nvSpPr>
          <p:spPr>
            <a:xfrm flipH="false" flipV="false" rot="0">
              <a:off x="0" y="0"/>
              <a:ext cx="540710" cy="28418"/>
            </a:xfrm>
            <a:custGeom>
              <a:avLst/>
              <a:gdLst/>
              <a:ahLst/>
              <a:cxnLst/>
              <a:rect r="r" b="b" t="t" l="l"/>
              <a:pathLst>
                <a:path h="28418" w="540710">
                  <a:moveTo>
                    <a:pt x="0" y="0"/>
                  </a:moveTo>
                  <a:lnTo>
                    <a:pt x="540710" y="0"/>
                  </a:lnTo>
                  <a:lnTo>
                    <a:pt x="540710" y="28418"/>
                  </a:lnTo>
                  <a:lnTo>
                    <a:pt x="0" y="28418"/>
                  </a:lnTo>
                  <a:close/>
                </a:path>
              </a:pathLst>
            </a:custGeom>
            <a:solidFill>
              <a:srgbClr val="F9B314"/>
            </a:solidFill>
          </p:spPr>
        </p:sp>
        <p:sp>
          <p:nvSpPr>
            <p:cNvPr name="TextBox 20" id="20"/>
            <p:cNvSpPr txBox="true"/>
            <p:nvPr/>
          </p:nvSpPr>
          <p:spPr>
            <a:xfrm>
              <a:off x="0" y="-38100"/>
              <a:ext cx="540710" cy="66518"/>
            </a:xfrm>
            <a:prstGeom prst="rect">
              <a:avLst/>
            </a:prstGeom>
          </p:spPr>
          <p:txBody>
            <a:bodyPr anchor="ctr" rtlCol="false" tIns="50800" lIns="50800" bIns="50800" rIns="50800"/>
            <a:lstStyle/>
            <a:p>
              <a:pPr algn="ctr">
                <a:lnSpc>
                  <a:spcPts val="2659"/>
                </a:lnSpc>
                <a:spcBef>
                  <a:spcPct val="0"/>
                </a:spcBef>
              </a:pPr>
            </a:p>
          </p:txBody>
        </p:sp>
      </p:grpSp>
      <p:sp>
        <p:nvSpPr>
          <p:cNvPr name="TextBox 21" id="21"/>
          <p:cNvSpPr txBox="true"/>
          <p:nvPr/>
        </p:nvSpPr>
        <p:spPr>
          <a:xfrm rot="0">
            <a:off x="4584694" y="6970542"/>
            <a:ext cx="11152262" cy="727509"/>
          </a:xfrm>
          <a:prstGeom prst="rect">
            <a:avLst/>
          </a:prstGeom>
        </p:spPr>
        <p:txBody>
          <a:bodyPr anchor="t" rtlCol="false" tIns="0" lIns="0" bIns="0" rIns="0">
            <a:spAutoFit/>
          </a:bodyPr>
          <a:lstStyle/>
          <a:p>
            <a:pPr algn="l">
              <a:lnSpc>
                <a:spcPts val="2951"/>
              </a:lnSpc>
            </a:pPr>
            <a:r>
              <a:rPr lang="en-US" sz="2107">
                <a:solidFill>
                  <a:srgbClr val="1211CA"/>
                </a:solidFill>
                <a:latin typeface="Montserrat Classic"/>
                <a:ea typeface="Montserrat Classic"/>
                <a:cs typeface="Montserrat Classic"/>
                <a:sym typeface="Montserrat Classic"/>
              </a:rPr>
              <a:t>We used Flask for the backend of the chatbot. There are two deployment options available: </a:t>
            </a:r>
          </a:p>
        </p:txBody>
      </p:sp>
      <p:sp>
        <p:nvSpPr>
          <p:cNvPr name="TextBox 22" id="22"/>
          <p:cNvSpPr txBox="true"/>
          <p:nvPr/>
        </p:nvSpPr>
        <p:spPr>
          <a:xfrm rot="0">
            <a:off x="4584694" y="7945627"/>
            <a:ext cx="11152262" cy="2213187"/>
          </a:xfrm>
          <a:prstGeom prst="rect">
            <a:avLst/>
          </a:prstGeom>
        </p:spPr>
        <p:txBody>
          <a:bodyPr anchor="t" rtlCol="false" tIns="0" lIns="0" bIns="0" rIns="0">
            <a:spAutoFit/>
          </a:bodyPr>
          <a:lstStyle/>
          <a:p>
            <a:pPr algn="l" marL="455096" indent="-227548" lvl="1">
              <a:lnSpc>
                <a:spcPts val="2951"/>
              </a:lnSpc>
              <a:buFont typeface="Arial"/>
              <a:buChar char="•"/>
            </a:pPr>
            <a:r>
              <a:rPr lang="en-US" sz="2107">
                <a:solidFill>
                  <a:srgbClr val="1211CA"/>
                </a:solidFill>
                <a:latin typeface="Montserrat Classic"/>
                <a:ea typeface="Montserrat Classic"/>
                <a:cs typeface="Montserrat Classic"/>
                <a:sym typeface="Montserrat Classic"/>
              </a:rPr>
              <a:t>Deploy within the Flask app using Jinja2 templates for direct integration with the website.</a:t>
            </a:r>
          </a:p>
          <a:p>
            <a:pPr algn="l" marL="455096" indent="-227548" lvl="1">
              <a:lnSpc>
                <a:spcPts val="2951"/>
              </a:lnSpc>
              <a:buFont typeface="Arial"/>
              <a:buChar char="•"/>
            </a:pPr>
            <a:r>
              <a:rPr lang="en-US" sz="2107">
                <a:solidFill>
                  <a:srgbClr val="1211CA"/>
                </a:solidFill>
                <a:latin typeface="Montserrat Classic"/>
                <a:ea typeface="Montserrat Classic"/>
                <a:cs typeface="Montserrat Classic"/>
                <a:sym typeface="Montserrat Classic"/>
              </a:rPr>
              <a:t>Serve the Flask prediction API as a separate service that can be used in any frontend application. This flexibility allows us to integrate the chatbot seamlessly into Jadera’s website while keeping future scalability in mind."</a:t>
            </a:r>
          </a:p>
          <a:p>
            <a:pPr algn="l">
              <a:lnSpc>
                <a:spcPts val="2951"/>
              </a:lnSpc>
            </a:pP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137000" y="2481313"/>
            <a:ext cx="5454790" cy="1101090"/>
          </a:xfrm>
          <a:prstGeom prst="rect">
            <a:avLst/>
          </a:prstGeom>
        </p:spPr>
        <p:txBody>
          <a:bodyPr anchor="t" rtlCol="false" tIns="0" lIns="0" bIns="0" rIns="0">
            <a:spAutoFit/>
          </a:bodyPr>
          <a:lstStyle/>
          <a:p>
            <a:pPr algn="l">
              <a:lnSpc>
                <a:spcPts val="4229"/>
              </a:lnSpc>
            </a:pPr>
            <a:r>
              <a:rPr lang="en-US" sz="4499" b="true">
                <a:solidFill>
                  <a:srgbClr val="1211CA"/>
                </a:solidFill>
                <a:latin typeface="Montserrat Bold"/>
                <a:ea typeface="Montserrat Bold"/>
                <a:cs typeface="Montserrat Bold"/>
                <a:sym typeface="Montserrat Bold"/>
              </a:rPr>
              <a:t>Alternative Tools Considered</a:t>
            </a:r>
          </a:p>
        </p:txBody>
      </p:sp>
      <p:sp>
        <p:nvSpPr>
          <p:cNvPr name="TextBox 3" id="3"/>
          <p:cNvSpPr txBox="true"/>
          <p:nvPr/>
        </p:nvSpPr>
        <p:spPr>
          <a:xfrm rot="0">
            <a:off x="1137000" y="3863975"/>
            <a:ext cx="5964705" cy="727710"/>
          </a:xfrm>
          <a:prstGeom prst="rect">
            <a:avLst/>
          </a:prstGeom>
        </p:spPr>
        <p:txBody>
          <a:bodyPr anchor="t" rtlCol="false" tIns="0" lIns="0" bIns="0" rIns="0">
            <a:spAutoFit/>
          </a:bodyPr>
          <a:lstStyle/>
          <a:p>
            <a:pPr algn="l">
              <a:lnSpc>
                <a:spcPts val="2940"/>
              </a:lnSpc>
            </a:pPr>
            <a:r>
              <a:rPr lang="en-US" sz="2100" b="true">
                <a:solidFill>
                  <a:srgbClr val="000000"/>
                </a:solidFill>
                <a:latin typeface="Montserrat Classic Bold"/>
                <a:ea typeface="Montserrat Classic Bold"/>
                <a:cs typeface="Montserrat Classic Bold"/>
                <a:sym typeface="Montserrat Classic Bold"/>
              </a:rPr>
              <a:t>Django: More complex than Flask, unnecessary for this project’s scale.</a:t>
            </a:r>
          </a:p>
        </p:txBody>
      </p:sp>
      <p:sp>
        <p:nvSpPr>
          <p:cNvPr name="TextBox 4" id="4"/>
          <p:cNvSpPr txBox="true"/>
          <p:nvPr/>
        </p:nvSpPr>
        <p:spPr>
          <a:xfrm rot="0">
            <a:off x="1137000" y="5105400"/>
            <a:ext cx="5716165" cy="1099185"/>
          </a:xfrm>
          <a:prstGeom prst="rect">
            <a:avLst/>
          </a:prstGeom>
        </p:spPr>
        <p:txBody>
          <a:bodyPr anchor="t" rtlCol="false" tIns="0" lIns="0" bIns="0" rIns="0">
            <a:spAutoFit/>
          </a:bodyPr>
          <a:lstStyle/>
          <a:p>
            <a:pPr algn="l">
              <a:lnSpc>
                <a:spcPts val="2940"/>
              </a:lnSpc>
            </a:pPr>
            <a:r>
              <a:rPr lang="en-US" sz="2100" b="true">
                <a:solidFill>
                  <a:srgbClr val="000000"/>
                </a:solidFill>
                <a:latin typeface="Montserrat Classic Bold"/>
                <a:ea typeface="Montserrat Classic Bold"/>
                <a:cs typeface="Montserrat Classic Bold"/>
                <a:sym typeface="Montserrat Classic Bold"/>
              </a:rPr>
              <a:t>PostgreSQL: A larger, more complex database that was not needed for this scale; SQLite was sufficient.</a:t>
            </a:r>
          </a:p>
        </p:txBody>
      </p:sp>
      <p:sp>
        <p:nvSpPr>
          <p:cNvPr name="TextBox 5" id="5"/>
          <p:cNvSpPr txBox="true"/>
          <p:nvPr/>
        </p:nvSpPr>
        <p:spPr>
          <a:xfrm rot="0">
            <a:off x="7730355" y="3863975"/>
            <a:ext cx="9527123" cy="2585085"/>
          </a:xfrm>
          <a:prstGeom prst="rect">
            <a:avLst/>
          </a:prstGeom>
        </p:spPr>
        <p:txBody>
          <a:bodyPr anchor="t" rtlCol="false" tIns="0" lIns="0" bIns="0" rIns="0">
            <a:spAutoFit/>
          </a:bodyPr>
          <a:lstStyle/>
          <a:p>
            <a:pPr algn="l">
              <a:lnSpc>
                <a:spcPts val="2940"/>
              </a:lnSpc>
            </a:pPr>
            <a:r>
              <a:rPr lang="en-US" sz="2100">
                <a:solidFill>
                  <a:srgbClr val="1211CA"/>
                </a:solidFill>
                <a:latin typeface="Montserrat Classic"/>
                <a:ea typeface="Montserrat Classic"/>
                <a:cs typeface="Montserrat Classic"/>
                <a:sym typeface="Montserrat Classic"/>
              </a:rPr>
              <a:t>Flask was selected for its lightweight and flexible nature, making it ideal for building a small to medium-sized chatbot without the overhead of larger frameworks like Django. </a:t>
            </a:r>
          </a:p>
          <a:p>
            <a:pPr algn="l">
              <a:lnSpc>
                <a:spcPts val="2940"/>
              </a:lnSpc>
            </a:pPr>
          </a:p>
          <a:p>
            <a:pPr algn="l">
              <a:lnSpc>
                <a:spcPts val="2940"/>
              </a:lnSpc>
            </a:pPr>
            <a:r>
              <a:rPr lang="en-US" sz="2100">
                <a:solidFill>
                  <a:srgbClr val="1211CA"/>
                </a:solidFill>
                <a:latin typeface="Montserrat Classic"/>
                <a:ea typeface="Montserrat Classic"/>
                <a:cs typeface="Montserrat Classic"/>
                <a:sym typeface="Montserrat Classic"/>
              </a:rPr>
              <a:t>Similarly, SQLite was chosen for its simplicity in managing small-scale databases, perfect for storing user data and feedback without the complexity of larger systems like PostgreSQL.</a:t>
            </a:r>
          </a:p>
        </p:txBody>
      </p:sp>
      <p:sp>
        <p:nvSpPr>
          <p:cNvPr name="TextBox 6" id="6"/>
          <p:cNvSpPr txBox="true"/>
          <p:nvPr/>
        </p:nvSpPr>
        <p:spPr>
          <a:xfrm rot="0">
            <a:off x="13776462" y="962025"/>
            <a:ext cx="3751819" cy="1780540"/>
          </a:xfrm>
          <a:prstGeom prst="rect">
            <a:avLst/>
          </a:prstGeom>
        </p:spPr>
        <p:txBody>
          <a:bodyPr anchor="t" rtlCol="false" tIns="0" lIns="0" bIns="0" rIns="0">
            <a:spAutoFit/>
          </a:bodyPr>
          <a:lstStyle/>
          <a:p>
            <a:pPr algn="r">
              <a:lnSpc>
                <a:spcPts val="4759"/>
              </a:lnSpc>
            </a:pPr>
            <a:r>
              <a:rPr lang="en-US" sz="3399" b="true">
                <a:solidFill>
                  <a:srgbClr val="101010"/>
                </a:solidFill>
                <a:latin typeface="Montserrat Classic Bold"/>
                <a:ea typeface="Montserrat Classic Bold"/>
                <a:cs typeface="Montserrat Classic Bold"/>
                <a:sym typeface="Montserrat Classic Bold"/>
              </a:rPr>
              <a:t>The Technology Behind</a:t>
            </a:r>
          </a:p>
          <a:p>
            <a:pPr algn="r">
              <a:lnSpc>
                <a:spcPts val="4759"/>
              </a:lnSpc>
            </a:pPr>
          </a:p>
        </p:txBody>
      </p:sp>
      <p:grpSp>
        <p:nvGrpSpPr>
          <p:cNvPr name="Group 7" id="7"/>
          <p:cNvGrpSpPr/>
          <p:nvPr/>
        </p:nvGrpSpPr>
        <p:grpSpPr>
          <a:xfrm rot="0">
            <a:off x="14328039" y="2387474"/>
            <a:ext cx="3430797" cy="169019"/>
            <a:chOff x="0" y="0"/>
            <a:chExt cx="903584" cy="44515"/>
          </a:xfrm>
        </p:grpSpPr>
        <p:sp>
          <p:nvSpPr>
            <p:cNvPr name="Freeform 8" id="8"/>
            <p:cNvSpPr/>
            <p:nvPr/>
          </p:nvSpPr>
          <p:spPr>
            <a:xfrm flipH="false" flipV="false" rot="0">
              <a:off x="0" y="0"/>
              <a:ext cx="903584" cy="44515"/>
            </a:xfrm>
            <a:custGeom>
              <a:avLst/>
              <a:gdLst/>
              <a:ahLst/>
              <a:cxnLst/>
              <a:rect r="r" b="b" t="t" l="l"/>
              <a:pathLst>
                <a:path h="44515" w="903584">
                  <a:moveTo>
                    <a:pt x="0" y="0"/>
                  </a:moveTo>
                  <a:lnTo>
                    <a:pt x="903584" y="0"/>
                  </a:lnTo>
                  <a:lnTo>
                    <a:pt x="903584" y="44515"/>
                  </a:lnTo>
                  <a:lnTo>
                    <a:pt x="0" y="44515"/>
                  </a:lnTo>
                  <a:close/>
                </a:path>
              </a:pathLst>
            </a:custGeom>
            <a:solidFill>
              <a:srgbClr val="F9B314"/>
            </a:solidFill>
          </p:spPr>
        </p:sp>
        <p:sp>
          <p:nvSpPr>
            <p:cNvPr name="TextBox 9" id="9"/>
            <p:cNvSpPr txBox="true"/>
            <p:nvPr/>
          </p:nvSpPr>
          <p:spPr>
            <a:xfrm>
              <a:off x="0" y="-38100"/>
              <a:ext cx="903584" cy="82615"/>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5400000">
            <a:off x="-1609906" y="7627976"/>
            <a:ext cx="3974630" cy="405765"/>
          </a:xfrm>
          <a:prstGeom prst="rect">
            <a:avLst/>
          </a:prstGeom>
        </p:spPr>
        <p:txBody>
          <a:bodyPr anchor="t" rtlCol="false" tIns="0" lIns="0" bIns="0" rIns="0">
            <a:spAutoFit/>
          </a:bodyPr>
          <a:lstStyle/>
          <a:p>
            <a:pPr algn="l">
              <a:lnSpc>
                <a:spcPts val="3359"/>
              </a:lnSpc>
            </a:pPr>
            <a:r>
              <a:rPr lang="en-US" sz="2400">
                <a:solidFill>
                  <a:srgbClr val="A02DD5"/>
                </a:solidFill>
                <a:latin typeface="Montserrat Classic"/>
                <a:ea typeface="Montserrat Classic"/>
                <a:cs typeface="Montserrat Classic"/>
                <a:sym typeface="Montserrat Classic"/>
              </a:rPr>
              <a:t>T2 Solutions</a:t>
            </a:r>
          </a:p>
        </p:txBody>
      </p:sp>
      <p:grpSp>
        <p:nvGrpSpPr>
          <p:cNvPr name="Group 11" id="11"/>
          <p:cNvGrpSpPr/>
          <p:nvPr/>
        </p:nvGrpSpPr>
        <p:grpSpPr>
          <a:xfrm rot="0">
            <a:off x="295177" y="1028700"/>
            <a:ext cx="212090" cy="5143500"/>
            <a:chOff x="0" y="0"/>
            <a:chExt cx="55859" cy="1354667"/>
          </a:xfrm>
        </p:grpSpPr>
        <p:sp>
          <p:nvSpPr>
            <p:cNvPr name="Freeform 12" id="12"/>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F9B314"/>
            </a:solidFill>
          </p:spPr>
        </p:sp>
        <p:sp>
          <p:nvSpPr>
            <p:cNvPr name="TextBox 13" id="13"/>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875648" y="981075"/>
            <a:ext cx="3489971" cy="349250"/>
          </a:xfrm>
          <a:prstGeom prst="rect">
            <a:avLst/>
          </a:prstGeom>
        </p:spPr>
        <p:txBody>
          <a:bodyPr anchor="t" rtlCol="false" tIns="0" lIns="0" bIns="0" rIns="0">
            <a:spAutoFit/>
          </a:bodyPr>
          <a:lstStyle/>
          <a:p>
            <a:pPr algn="l">
              <a:lnSpc>
                <a:spcPts val="2800"/>
              </a:lnSpc>
            </a:pPr>
            <a:r>
              <a:rPr lang="en-US" sz="2000" b="true">
                <a:solidFill>
                  <a:srgbClr val="101010"/>
                </a:solidFill>
                <a:latin typeface="Montserrat Classic Bold"/>
                <a:ea typeface="Montserrat Classic Bold"/>
                <a:cs typeface="Montserrat Classic Bold"/>
                <a:sym typeface="Montserrat Classic Bold"/>
              </a:rPr>
              <a:t>Jadera Chatbot</a:t>
            </a:r>
          </a:p>
        </p:txBody>
      </p:sp>
      <p:grpSp>
        <p:nvGrpSpPr>
          <p:cNvPr name="Group 15" id="15"/>
          <p:cNvGrpSpPr/>
          <p:nvPr/>
        </p:nvGrpSpPr>
        <p:grpSpPr>
          <a:xfrm rot="0">
            <a:off x="875648" y="1480200"/>
            <a:ext cx="2053007" cy="107900"/>
            <a:chOff x="0" y="0"/>
            <a:chExt cx="540710" cy="28418"/>
          </a:xfrm>
        </p:grpSpPr>
        <p:sp>
          <p:nvSpPr>
            <p:cNvPr name="Freeform 16" id="16"/>
            <p:cNvSpPr/>
            <p:nvPr/>
          </p:nvSpPr>
          <p:spPr>
            <a:xfrm flipH="false" flipV="false" rot="0">
              <a:off x="0" y="0"/>
              <a:ext cx="540710" cy="28418"/>
            </a:xfrm>
            <a:custGeom>
              <a:avLst/>
              <a:gdLst/>
              <a:ahLst/>
              <a:cxnLst/>
              <a:rect r="r" b="b" t="t" l="l"/>
              <a:pathLst>
                <a:path h="28418" w="540710">
                  <a:moveTo>
                    <a:pt x="0" y="0"/>
                  </a:moveTo>
                  <a:lnTo>
                    <a:pt x="540710" y="0"/>
                  </a:lnTo>
                  <a:lnTo>
                    <a:pt x="540710" y="28418"/>
                  </a:lnTo>
                  <a:lnTo>
                    <a:pt x="0" y="28418"/>
                  </a:lnTo>
                  <a:close/>
                </a:path>
              </a:pathLst>
            </a:custGeom>
            <a:solidFill>
              <a:srgbClr val="F9B314"/>
            </a:solidFill>
          </p:spPr>
        </p:sp>
        <p:sp>
          <p:nvSpPr>
            <p:cNvPr name="TextBox 17" id="17"/>
            <p:cNvSpPr txBox="true"/>
            <p:nvPr/>
          </p:nvSpPr>
          <p:spPr>
            <a:xfrm>
              <a:off x="0" y="-38100"/>
              <a:ext cx="540710" cy="66518"/>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74247" y="1028700"/>
            <a:ext cx="212090" cy="5143500"/>
            <a:chOff x="0" y="0"/>
            <a:chExt cx="55859" cy="1354667"/>
          </a:xfrm>
        </p:grpSpPr>
        <p:sp>
          <p:nvSpPr>
            <p:cNvPr name="Freeform 3" id="3"/>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F9B314"/>
            </a:solidFill>
          </p:spPr>
        </p:sp>
        <p:sp>
          <p:nvSpPr>
            <p:cNvPr name="TextBox 4" id="4"/>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5514315" y="1761237"/>
            <a:ext cx="2282947" cy="199482"/>
            <a:chOff x="0" y="0"/>
            <a:chExt cx="601270" cy="52538"/>
          </a:xfrm>
        </p:grpSpPr>
        <p:sp>
          <p:nvSpPr>
            <p:cNvPr name="Freeform 6" id="6"/>
            <p:cNvSpPr/>
            <p:nvPr/>
          </p:nvSpPr>
          <p:spPr>
            <a:xfrm flipH="false" flipV="false" rot="0">
              <a:off x="0" y="0"/>
              <a:ext cx="601270" cy="52538"/>
            </a:xfrm>
            <a:custGeom>
              <a:avLst/>
              <a:gdLst/>
              <a:ahLst/>
              <a:cxnLst/>
              <a:rect r="r" b="b" t="t" l="l"/>
              <a:pathLst>
                <a:path h="52538" w="601270">
                  <a:moveTo>
                    <a:pt x="0" y="0"/>
                  </a:moveTo>
                  <a:lnTo>
                    <a:pt x="601270" y="0"/>
                  </a:lnTo>
                  <a:lnTo>
                    <a:pt x="601270" y="52538"/>
                  </a:lnTo>
                  <a:lnTo>
                    <a:pt x="0" y="52538"/>
                  </a:lnTo>
                  <a:close/>
                </a:path>
              </a:pathLst>
            </a:custGeom>
            <a:solidFill>
              <a:srgbClr val="F9B314"/>
            </a:solidFill>
          </p:spPr>
        </p:sp>
        <p:sp>
          <p:nvSpPr>
            <p:cNvPr name="TextBox 7" id="7"/>
            <p:cNvSpPr txBox="true"/>
            <p:nvPr/>
          </p:nvSpPr>
          <p:spPr>
            <a:xfrm>
              <a:off x="0" y="-38100"/>
              <a:ext cx="601270" cy="9063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2651383" y="4192620"/>
            <a:ext cx="14272661" cy="3050266"/>
          </a:xfrm>
          <a:custGeom>
            <a:avLst/>
            <a:gdLst/>
            <a:ahLst/>
            <a:cxnLst/>
            <a:rect r="r" b="b" t="t" l="l"/>
            <a:pathLst>
              <a:path h="3050266" w="14272661">
                <a:moveTo>
                  <a:pt x="0" y="0"/>
                </a:moveTo>
                <a:lnTo>
                  <a:pt x="14272661" y="0"/>
                </a:lnTo>
                <a:lnTo>
                  <a:pt x="14272661" y="3050266"/>
                </a:lnTo>
                <a:lnTo>
                  <a:pt x="0" y="3050266"/>
                </a:lnTo>
                <a:lnTo>
                  <a:pt x="0" y="0"/>
                </a:lnTo>
                <a:close/>
              </a:path>
            </a:pathLst>
          </a:custGeom>
          <a:blipFill>
            <a:blip r:embed="rId2"/>
            <a:stretch>
              <a:fillRect l="0" t="-3453" r="0" b="-3453"/>
            </a:stretch>
          </a:blipFill>
        </p:spPr>
      </p:sp>
      <p:sp>
        <p:nvSpPr>
          <p:cNvPr name="TextBox 9" id="9"/>
          <p:cNvSpPr txBox="true"/>
          <p:nvPr/>
        </p:nvSpPr>
        <p:spPr>
          <a:xfrm rot="0">
            <a:off x="14307291" y="962025"/>
            <a:ext cx="3489971" cy="580390"/>
          </a:xfrm>
          <a:prstGeom prst="rect">
            <a:avLst/>
          </a:prstGeom>
        </p:spPr>
        <p:txBody>
          <a:bodyPr anchor="t" rtlCol="false" tIns="0" lIns="0" bIns="0" rIns="0">
            <a:spAutoFit/>
          </a:bodyPr>
          <a:lstStyle/>
          <a:p>
            <a:pPr algn="r">
              <a:lnSpc>
                <a:spcPts val="4760"/>
              </a:lnSpc>
            </a:pPr>
            <a:r>
              <a:rPr lang="en-US" b="true" sz="3400">
                <a:solidFill>
                  <a:srgbClr val="101010"/>
                </a:solidFill>
                <a:latin typeface="Montserrat Classic Bold"/>
                <a:ea typeface="Montserrat Classic Bold"/>
                <a:cs typeface="Montserrat Classic Bold"/>
                <a:sym typeface="Montserrat Classic Bold"/>
              </a:rPr>
              <a:t>The Plan</a:t>
            </a:r>
          </a:p>
        </p:txBody>
      </p:sp>
      <p:sp>
        <p:nvSpPr>
          <p:cNvPr name="TextBox 10" id="10"/>
          <p:cNvSpPr txBox="true"/>
          <p:nvPr/>
        </p:nvSpPr>
        <p:spPr>
          <a:xfrm rot="0">
            <a:off x="2632170" y="1845183"/>
            <a:ext cx="6448950" cy="1657731"/>
          </a:xfrm>
          <a:prstGeom prst="rect">
            <a:avLst/>
          </a:prstGeom>
        </p:spPr>
        <p:txBody>
          <a:bodyPr anchor="t" rtlCol="false" tIns="0" lIns="0" bIns="0" rIns="0">
            <a:spAutoFit/>
          </a:bodyPr>
          <a:lstStyle/>
          <a:p>
            <a:pPr algn="l">
              <a:lnSpc>
                <a:spcPts val="6762"/>
              </a:lnSpc>
            </a:pPr>
            <a:r>
              <a:rPr lang="en-US" sz="4200" b="true">
                <a:solidFill>
                  <a:srgbClr val="1211CA"/>
                </a:solidFill>
                <a:latin typeface="Montserrat Heavy"/>
                <a:ea typeface="Montserrat Heavy"/>
                <a:cs typeface="Montserrat Heavy"/>
                <a:sym typeface="Montserrat Heavy"/>
              </a:rPr>
              <a:t>Project  </a:t>
            </a:r>
          </a:p>
          <a:p>
            <a:pPr algn="l">
              <a:lnSpc>
                <a:spcPts val="6762"/>
              </a:lnSpc>
            </a:pPr>
            <a:r>
              <a:rPr lang="en-US" sz="4200" b="true">
                <a:solidFill>
                  <a:srgbClr val="F9B314"/>
                </a:solidFill>
                <a:latin typeface="Montserrat Heavy"/>
                <a:ea typeface="Montserrat Heavy"/>
                <a:cs typeface="Montserrat Heavy"/>
                <a:sym typeface="Montserrat Heavy"/>
              </a:rPr>
              <a:t>Timeline</a:t>
            </a:r>
          </a:p>
        </p:txBody>
      </p:sp>
      <p:sp>
        <p:nvSpPr>
          <p:cNvPr name="TextBox 11" id="11"/>
          <p:cNvSpPr txBox="true"/>
          <p:nvPr/>
        </p:nvSpPr>
        <p:spPr>
          <a:xfrm rot="-5400000">
            <a:off x="-1430836" y="7321828"/>
            <a:ext cx="3974630" cy="405765"/>
          </a:xfrm>
          <a:prstGeom prst="rect">
            <a:avLst/>
          </a:prstGeom>
        </p:spPr>
        <p:txBody>
          <a:bodyPr anchor="t" rtlCol="false" tIns="0" lIns="0" bIns="0" rIns="0">
            <a:spAutoFit/>
          </a:bodyPr>
          <a:lstStyle/>
          <a:p>
            <a:pPr algn="l">
              <a:lnSpc>
                <a:spcPts val="3359"/>
              </a:lnSpc>
            </a:pPr>
            <a:r>
              <a:rPr lang="en-US" sz="2400">
                <a:solidFill>
                  <a:srgbClr val="A02DD5"/>
                </a:solidFill>
                <a:latin typeface="Montserrat Classic"/>
                <a:ea typeface="Montserrat Classic"/>
                <a:cs typeface="Montserrat Classic"/>
                <a:sym typeface="Montserrat Classic"/>
              </a:rPr>
              <a:t>T2 Solutions</a:t>
            </a:r>
          </a:p>
        </p:txBody>
      </p:sp>
      <p:sp>
        <p:nvSpPr>
          <p:cNvPr name="TextBox 12" id="12"/>
          <p:cNvSpPr txBox="true"/>
          <p:nvPr/>
        </p:nvSpPr>
        <p:spPr>
          <a:xfrm rot="0">
            <a:off x="1028700" y="981075"/>
            <a:ext cx="3489971" cy="349250"/>
          </a:xfrm>
          <a:prstGeom prst="rect">
            <a:avLst/>
          </a:prstGeom>
        </p:spPr>
        <p:txBody>
          <a:bodyPr anchor="t" rtlCol="false" tIns="0" lIns="0" bIns="0" rIns="0">
            <a:spAutoFit/>
          </a:bodyPr>
          <a:lstStyle/>
          <a:p>
            <a:pPr algn="l">
              <a:lnSpc>
                <a:spcPts val="2800"/>
              </a:lnSpc>
            </a:pPr>
            <a:r>
              <a:rPr lang="en-US" sz="2000" b="true">
                <a:solidFill>
                  <a:srgbClr val="101010"/>
                </a:solidFill>
                <a:latin typeface="Montserrat Classic Bold"/>
                <a:ea typeface="Montserrat Classic Bold"/>
                <a:cs typeface="Montserrat Classic Bold"/>
                <a:sym typeface="Montserrat Classic Bold"/>
              </a:rPr>
              <a:t>Jadera Chatbot</a:t>
            </a:r>
          </a:p>
        </p:txBody>
      </p:sp>
      <p:grpSp>
        <p:nvGrpSpPr>
          <p:cNvPr name="Group 13" id="13"/>
          <p:cNvGrpSpPr/>
          <p:nvPr/>
        </p:nvGrpSpPr>
        <p:grpSpPr>
          <a:xfrm rot="0">
            <a:off x="1028700" y="1488465"/>
            <a:ext cx="2053007" cy="107900"/>
            <a:chOff x="0" y="0"/>
            <a:chExt cx="540710" cy="28418"/>
          </a:xfrm>
        </p:grpSpPr>
        <p:sp>
          <p:nvSpPr>
            <p:cNvPr name="Freeform 14" id="14"/>
            <p:cNvSpPr/>
            <p:nvPr/>
          </p:nvSpPr>
          <p:spPr>
            <a:xfrm flipH="false" flipV="false" rot="0">
              <a:off x="0" y="0"/>
              <a:ext cx="540710" cy="28418"/>
            </a:xfrm>
            <a:custGeom>
              <a:avLst/>
              <a:gdLst/>
              <a:ahLst/>
              <a:cxnLst/>
              <a:rect r="r" b="b" t="t" l="l"/>
              <a:pathLst>
                <a:path h="28418" w="540710">
                  <a:moveTo>
                    <a:pt x="0" y="0"/>
                  </a:moveTo>
                  <a:lnTo>
                    <a:pt x="540710" y="0"/>
                  </a:lnTo>
                  <a:lnTo>
                    <a:pt x="540710" y="28418"/>
                  </a:lnTo>
                  <a:lnTo>
                    <a:pt x="0" y="28418"/>
                  </a:lnTo>
                  <a:close/>
                </a:path>
              </a:pathLst>
            </a:custGeom>
            <a:solidFill>
              <a:srgbClr val="F9B314"/>
            </a:solidFill>
          </p:spPr>
        </p:sp>
        <p:sp>
          <p:nvSpPr>
            <p:cNvPr name="TextBox 15" id="15"/>
            <p:cNvSpPr txBox="true"/>
            <p:nvPr/>
          </p:nvSpPr>
          <p:spPr>
            <a:xfrm>
              <a:off x="0" y="-38100"/>
              <a:ext cx="540710" cy="66518"/>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375952" y="1481557"/>
            <a:ext cx="2912048" cy="207445"/>
            <a:chOff x="0" y="0"/>
            <a:chExt cx="766959" cy="54636"/>
          </a:xfrm>
        </p:grpSpPr>
        <p:sp>
          <p:nvSpPr>
            <p:cNvPr name="Freeform 3" id="3"/>
            <p:cNvSpPr/>
            <p:nvPr/>
          </p:nvSpPr>
          <p:spPr>
            <a:xfrm flipH="false" flipV="false" rot="0">
              <a:off x="0" y="0"/>
              <a:ext cx="766959" cy="54636"/>
            </a:xfrm>
            <a:custGeom>
              <a:avLst/>
              <a:gdLst/>
              <a:ahLst/>
              <a:cxnLst/>
              <a:rect r="r" b="b" t="t" l="l"/>
              <a:pathLst>
                <a:path h="54636" w="766959">
                  <a:moveTo>
                    <a:pt x="0" y="0"/>
                  </a:moveTo>
                  <a:lnTo>
                    <a:pt x="766959" y="0"/>
                  </a:lnTo>
                  <a:lnTo>
                    <a:pt x="766959" y="54636"/>
                  </a:lnTo>
                  <a:lnTo>
                    <a:pt x="0" y="54636"/>
                  </a:lnTo>
                  <a:close/>
                </a:path>
              </a:pathLst>
            </a:custGeom>
            <a:solidFill>
              <a:srgbClr val="F9B314"/>
            </a:solidFill>
          </p:spPr>
        </p:sp>
        <p:sp>
          <p:nvSpPr>
            <p:cNvPr name="TextBox 4" id="4"/>
            <p:cNvSpPr txBox="true"/>
            <p:nvPr/>
          </p:nvSpPr>
          <p:spPr>
            <a:xfrm>
              <a:off x="0" y="-38100"/>
              <a:ext cx="766959" cy="92736"/>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tretch>
            <a:fillRect/>
          </a:stretch>
        </p:blipFill>
        <p:spPr>
          <a:xfrm rot="0">
            <a:off x="2137390" y="4312528"/>
            <a:ext cx="1528576" cy="1528576"/>
          </a:xfrm>
          <a:prstGeom prst="rect">
            <a:avLst/>
          </a:prstGeom>
        </p:spPr>
      </p:pic>
      <p:sp>
        <p:nvSpPr>
          <p:cNvPr name="Freeform 6" id="6"/>
          <p:cNvSpPr/>
          <p:nvPr/>
        </p:nvSpPr>
        <p:spPr>
          <a:xfrm flipH="false" flipV="false" rot="0">
            <a:off x="7655334" y="2654645"/>
            <a:ext cx="10264013" cy="3059078"/>
          </a:xfrm>
          <a:custGeom>
            <a:avLst/>
            <a:gdLst/>
            <a:ahLst/>
            <a:cxnLst/>
            <a:rect r="r" b="b" t="t" l="l"/>
            <a:pathLst>
              <a:path h="3059078" w="10264013">
                <a:moveTo>
                  <a:pt x="0" y="0"/>
                </a:moveTo>
                <a:lnTo>
                  <a:pt x="10264013" y="0"/>
                </a:lnTo>
                <a:lnTo>
                  <a:pt x="10264013" y="3059078"/>
                </a:lnTo>
                <a:lnTo>
                  <a:pt x="0" y="3059078"/>
                </a:lnTo>
                <a:lnTo>
                  <a:pt x="0" y="0"/>
                </a:lnTo>
                <a:close/>
              </a:path>
            </a:pathLst>
          </a:custGeom>
          <a:blipFill>
            <a:blip r:embed="rId3"/>
            <a:stretch>
              <a:fillRect l="0" t="0" r="0" b="0"/>
            </a:stretch>
          </a:blipFill>
        </p:spPr>
      </p:sp>
      <p:sp>
        <p:nvSpPr>
          <p:cNvPr name="TextBox 7" id="7"/>
          <p:cNvSpPr txBox="true"/>
          <p:nvPr/>
        </p:nvSpPr>
        <p:spPr>
          <a:xfrm rot="0">
            <a:off x="895522" y="2521295"/>
            <a:ext cx="5922266" cy="1576578"/>
          </a:xfrm>
          <a:prstGeom prst="rect">
            <a:avLst/>
          </a:prstGeom>
        </p:spPr>
        <p:txBody>
          <a:bodyPr anchor="t" rtlCol="false" tIns="0" lIns="0" bIns="0" rIns="0">
            <a:spAutoFit/>
          </a:bodyPr>
          <a:lstStyle/>
          <a:p>
            <a:pPr algn="l">
              <a:lnSpc>
                <a:spcPts val="6426"/>
              </a:lnSpc>
            </a:pPr>
            <a:r>
              <a:rPr lang="en-US" sz="4200" b="true">
                <a:solidFill>
                  <a:srgbClr val="1211CA"/>
                </a:solidFill>
                <a:latin typeface="Montserrat Heavy"/>
                <a:ea typeface="Montserrat Heavy"/>
                <a:cs typeface="Montserrat Heavy"/>
                <a:sym typeface="Montserrat Heavy"/>
              </a:rPr>
              <a:t>Current Project </a:t>
            </a:r>
            <a:r>
              <a:rPr lang="en-US" sz="4200" b="true">
                <a:solidFill>
                  <a:srgbClr val="F9B314"/>
                </a:solidFill>
                <a:latin typeface="Montserrat Heavy"/>
                <a:ea typeface="Montserrat Heavy"/>
                <a:cs typeface="Montserrat Heavy"/>
                <a:sym typeface="Montserrat Heavy"/>
              </a:rPr>
              <a:t>Completion</a:t>
            </a:r>
          </a:p>
        </p:txBody>
      </p:sp>
      <p:sp>
        <p:nvSpPr>
          <p:cNvPr name="TextBox 8" id="8"/>
          <p:cNvSpPr txBox="true"/>
          <p:nvPr/>
        </p:nvSpPr>
        <p:spPr>
          <a:xfrm rot="0">
            <a:off x="14956066" y="782955"/>
            <a:ext cx="3751819" cy="1180465"/>
          </a:xfrm>
          <a:prstGeom prst="rect">
            <a:avLst/>
          </a:prstGeom>
        </p:spPr>
        <p:txBody>
          <a:bodyPr anchor="t" rtlCol="false" tIns="0" lIns="0" bIns="0" rIns="0">
            <a:spAutoFit/>
          </a:bodyPr>
          <a:lstStyle/>
          <a:p>
            <a:pPr algn="ctr">
              <a:lnSpc>
                <a:spcPts val="4759"/>
              </a:lnSpc>
            </a:pPr>
            <a:r>
              <a:rPr lang="en-US" sz="3399" b="true">
                <a:solidFill>
                  <a:srgbClr val="101010"/>
                </a:solidFill>
                <a:latin typeface="Montserrat Classic Bold"/>
                <a:ea typeface="Montserrat Classic Bold"/>
                <a:cs typeface="Montserrat Classic Bold"/>
                <a:sym typeface="Montserrat Classic Bold"/>
              </a:rPr>
              <a:t>The Result</a:t>
            </a:r>
          </a:p>
          <a:p>
            <a:pPr algn="ctr">
              <a:lnSpc>
                <a:spcPts val="4759"/>
              </a:lnSpc>
            </a:pPr>
          </a:p>
        </p:txBody>
      </p:sp>
      <p:sp>
        <p:nvSpPr>
          <p:cNvPr name="TextBox 9" id="9"/>
          <p:cNvSpPr txBox="true"/>
          <p:nvPr/>
        </p:nvSpPr>
        <p:spPr>
          <a:xfrm rot="0">
            <a:off x="1028700" y="981075"/>
            <a:ext cx="3489971" cy="349250"/>
          </a:xfrm>
          <a:prstGeom prst="rect">
            <a:avLst/>
          </a:prstGeom>
        </p:spPr>
        <p:txBody>
          <a:bodyPr anchor="t" rtlCol="false" tIns="0" lIns="0" bIns="0" rIns="0">
            <a:spAutoFit/>
          </a:bodyPr>
          <a:lstStyle/>
          <a:p>
            <a:pPr algn="l">
              <a:lnSpc>
                <a:spcPts val="2800"/>
              </a:lnSpc>
            </a:pPr>
            <a:r>
              <a:rPr lang="en-US" sz="2000" b="true">
                <a:solidFill>
                  <a:srgbClr val="101010"/>
                </a:solidFill>
                <a:latin typeface="Montserrat Classic Bold"/>
                <a:ea typeface="Montserrat Classic Bold"/>
                <a:cs typeface="Montserrat Classic Bold"/>
                <a:sym typeface="Montserrat Classic Bold"/>
              </a:rPr>
              <a:t>Jadera Chatbot</a:t>
            </a:r>
          </a:p>
        </p:txBody>
      </p:sp>
      <p:sp>
        <p:nvSpPr>
          <p:cNvPr name="TextBox 10" id="10"/>
          <p:cNvSpPr txBox="true"/>
          <p:nvPr/>
        </p:nvSpPr>
        <p:spPr>
          <a:xfrm rot="0">
            <a:off x="7655334" y="6628123"/>
            <a:ext cx="9859422" cy="1663065"/>
          </a:xfrm>
          <a:prstGeom prst="rect">
            <a:avLst/>
          </a:prstGeom>
        </p:spPr>
        <p:txBody>
          <a:bodyPr anchor="t" rtlCol="false" tIns="0" lIns="0" bIns="0" rIns="0">
            <a:spAutoFit/>
          </a:bodyPr>
          <a:lstStyle/>
          <a:p>
            <a:pPr algn="l">
              <a:lnSpc>
                <a:spcPts val="3359"/>
              </a:lnSpc>
            </a:pPr>
            <a:r>
              <a:rPr lang="en-US" sz="2400">
                <a:solidFill>
                  <a:srgbClr val="2D262A"/>
                </a:solidFill>
                <a:latin typeface="Montserrat Classic"/>
                <a:ea typeface="Montserrat Classic"/>
                <a:cs typeface="Montserrat Classic"/>
                <a:sym typeface="Montserrat Classic"/>
              </a:rPr>
              <a:t>The project, including all planned features (chatbot, personalized product recommendations, order tracking, and feedback collection), is fully completed by 10th September 2024.</a:t>
            </a:r>
          </a:p>
          <a:p>
            <a:pPr algn="l">
              <a:lnSpc>
                <a:spcPts val="3359"/>
              </a:lnSpc>
            </a:pPr>
          </a:p>
        </p:txBody>
      </p:sp>
      <p:sp>
        <p:nvSpPr>
          <p:cNvPr name="TextBox 11" id="11"/>
          <p:cNvSpPr txBox="true"/>
          <p:nvPr/>
        </p:nvSpPr>
        <p:spPr>
          <a:xfrm rot="-5400000">
            <a:off x="-1555330" y="7280586"/>
            <a:ext cx="3974630" cy="405765"/>
          </a:xfrm>
          <a:prstGeom prst="rect">
            <a:avLst/>
          </a:prstGeom>
        </p:spPr>
        <p:txBody>
          <a:bodyPr anchor="t" rtlCol="false" tIns="0" lIns="0" bIns="0" rIns="0">
            <a:spAutoFit/>
          </a:bodyPr>
          <a:lstStyle/>
          <a:p>
            <a:pPr algn="l">
              <a:lnSpc>
                <a:spcPts val="3359"/>
              </a:lnSpc>
            </a:pPr>
            <a:r>
              <a:rPr lang="en-US" sz="2400">
                <a:solidFill>
                  <a:srgbClr val="A02DD5"/>
                </a:solidFill>
                <a:latin typeface="Montserrat Classic"/>
                <a:ea typeface="Montserrat Classic"/>
                <a:cs typeface="Montserrat Classic"/>
                <a:sym typeface="Montserrat Classic"/>
              </a:rPr>
              <a:t>T2 Solutions</a:t>
            </a:r>
          </a:p>
        </p:txBody>
      </p:sp>
      <p:grpSp>
        <p:nvGrpSpPr>
          <p:cNvPr name="Group 12" id="12"/>
          <p:cNvGrpSpPr/>
          <p:nvPr/>
        </p:nvGrpSpPr>
        <p:grpSpPr>
          <a:xfrm rot="0">
            <a:off x="422777" y="1028700"/>
            <a:ext cx="212090" cy="5143500"/>
            <a:chOff x="0" y="0"/>
            <a:chExt cx="55859" cy="1354667"/>
          </a:xfrm>
        </p:grpSpPr>
        <p:sp>
          <p:nvSpPr>
            <p:cNvPr name="Freeform 13" id="13"/>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F9B314"/>
            </a:solidFill>
          </p:spPr>
        </p:sp>
        <p:sp>
          <p:nvSpPr>
            <p:cNvPr name="TextBox 14" id="14"/>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028700" y="1488465"/>
            <a:ext cx="2053007" cy="107900"/>
            <a:chOff x="0" y="0"/>
            <a:chExt cx="540710" cy="28418"/>
          </a:xfrm>
        </p:grpSpPr>
        <p:sp>
          <p:nvSpPr>
            <p:cNvPr name="Freeform 16" id="16"/>
            <p:cNvSpPr/>
            <p:nvPr/>
          </p:nvSpPr>
          <p:spPr>
            <a:xfrm flipH="false" flipV="false" rot="0">
              <a:off x="0" y="0"/>
              <a:ext cx="540710" cy="28418"/>
            </a:xfrm>
            <a:custGeom>
              <a:avLst/>
              <a:gdLst/>
              <a:ahLst/>
              <a:cxnLst/>
              <a:rect r="r" b="b" t="t" l="l"/>
              <a:pathLst>
                <a:path h="28418" w="540710">
                  <a:moveTo>
                    <a:pt x="0" y="0"/>
                  </a:moveTo>
                  <a:lnTo>
                    <a:pt x="540710" y="0"/>
                  </a:lnTo>
                  <a:lnTo>
                    <a:pt x="540710" y="28418"/>
                  </a:lnTo>
                  <a:lnTo>
                    <a:pt x="0" y="28418"/>
                  </a:lnTo>
                  <a:close/>
                </a:path>
              </a:pathLst>
            </a:custGeom>
            <a:solidFill>
              <a:srgbClr val="F9B314"/>
            </a:solidFill>
          </p:spPr>
        </p:sp>
        <p:sp>
          <p:nvSpPr>
            <p:cNvPr name="TextBox 17" id="17"/>
            <p:cNvSpPr txBox="true"/>
            <p:nvPr/>
          </p:nvSpPr>
          <p:spPr>
            <a:xfrm>
              <a:off x="0" y="-38100"/>
              <a:ext cx="540710" cy="66518"/>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DAGQZaEA7TU</dc:identifier>
  <dcterms:modified xsi:type="dcterms:W3CDTF">2011-08-01T06:04:30Z</dcterms:modified>
  <cp:revision>1</cp:revision>
  <dc:title>T2 Solutions</dc:title>
</cp:coreProperties>
</file>